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7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D3D4DF"/>
    <a:srgbClr val="3B3B3B"/>
    <a:srgbClr val="848FBC"/>
    <a:srgbClr val="8473BC"/>
    <a:srgbClr val="617393"/>
    <a:srgbClr val="D4B6D4"/>
    <a:srgbClr val="9F2F80"/>
    <a:srgbClr val="D2D4E0"/>
    <a:srgbClr val="D0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B71E32-993A-1DE3-0F47-0AD6D36CD3A0}" v="5" dt="2023-05-10T13:51:58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1" autoAdjust="0"/>
    <p:restoredTop sz="95597" autoAdjust="0"/>
  </p:normalViewPr>
  <p:slideViewPr>
    <p:cSldViewPr snapToGrid="0">
      <p:cViewPr varScale="1">
        <p:scale>
          <a:sx n="86" d="100"/>
          <a:sy n="86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47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Straight Arrow Connector 62"/>
          <p:cNvCxnSpPr/>
          <p:nvPr/>
        </p:nvCxnSpPr>
        <p:spPr>
          <a:xfrm>
            <a:off x="3823359" y="4207126"/>
            <a:ext cx="102" cy="8519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3823359" y="6137950"/>
            <a:ext cx="0" cy="6746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156390" y="932480"/>
            <a:ext cx="5291510" cy="3546747"/>
          </a:xfrm>
          <a:prstGeom prst="roundRect">
            <a:avLst>
              <a:gd name="adj" fmla="val 9735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418702" y="951487"/>
            <a:ext cx="4686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of Thrombocytopenic Bleeding</a:t>
            </a: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1549526" y="2550340"/>
            <a:ext cx="3530177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 Transfusion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 rot="16200000">
            <a:off x="-437234" y="5555555"/>
            <a:ext cx="130193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44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799159" y="5084632"/>
            <a:ext cx="5906439" cy="1216102"/>
          </a:xfrm>
          <a:prstGeom prst="roundRect">
            <a:avLst>
              <a:gd name="adj" fmla="val 1579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034846" y="5111314"/>
            <a:ext cx="5435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7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313318" y="3405548"/>
            <a:ext cx="5020082" cy="820120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72000" rIns="0" bIns="72000" rtlCol="0" anchor="ctr"/>
          <a:lstStyle/>
          <a:p>
            <a:pPr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transfuse platelets prophylactically in patients with: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heparin-induced thrombocytopenia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bone marrow failure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autoimmune thrombocytopenia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thrombotic thrombocytopenic purpura 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 rot="16200000">
            <a:off x="-852928" y="7715424"/>
            <a:ext cx="213331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99159" y="6812566"/>
            <a:ext cx="5906439" cy="2133315"/>
          </a:xfrm>
          <a:prstGeom prst="roundRect">
            <a:avLst>
              <a:gd name="adj" fmla="val 17017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105346" y="6813878"/>
            <a:ext cx="3436026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2801" y="7263967"/>
            <a:ext cx="5579154" cy="36952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and administer platelets using institutional standards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55465" y="7752239"/>
            <a:ext cx="5593827" cy="488378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platelet transfusions are administered before a procedure, consider obtaining a post-transfusion platelet count to ensure the desired platelet count has been reached</a:t>
            </a:r>
          </a:p>
        </p:txBody>
      </p:sp>
      <p:sp>
        <p:nvSpPr>
          <p:cNvPr id="2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313318" y="1328858"/>
            <a:ext cx="5020082" cy="1930463"/>
          </a:xfrm>
          <a:prstGeom prst="roundRect">
            <a:avLst>
              <a:gd name="adj" fmla="val 13814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0" bIns="0" rtlCol="0" anchor="ctr"/>
          <a:lstStyle/>
          <a:p>
            <a:pPr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for Prophylactic Platelet Transfusions: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platelet threshold below 10x10</a:t>
            </a:r>
            <a:r>
              <a:rPr lang="en-US" sz="1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in patients without risk factors for bleeding</a:t>
            </a: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a platelet threshold greater than 10x10</a:t>
            </a:r>
            <a:r>
              <a:rPr lang="en-US" sz="1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in:</a:t>
            </a:r>
          </a:p>
          <a:p>
            <a:pPr marL="628650" lvl="1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with high fever,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hyperleukocytosis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rapid fall in platelet count or coagulopathy </a:t>
            </a:r>
          </a:p>
          <a:p>
            <a:pPr marL="628650" lvl="1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situations where transfusions may not be readily available in case of emergencies, such as outpatients who do not live close to the treatment center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a platelet threshold of 40 to 50x10</a:t>
            </a:r>
            <a:r>
              <a:rPr lang="en-US" sz="1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 in patients undergoing major invasive procedures in the absence of coagulopathy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usual platelet threshold (defined above) in patients having procedures such as bone marrow aspiration or biopsy with a low risk of bleeding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34871" y="5473871"/>
            <a:ext cx="5607084" cy="313816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routine monitoring for transfusion related reactions </a:t>
            </a:r>
          </a:p>
        </p:txBody>
      </p:sp>
      <p:sp>
        <p:nvSpPr>
          <p:cNvPr id="2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62801" y="8359452"/>
            <a:ext cx="5579154" cy="36952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refractoriness (at least two consecutive transfusions with poor response), consider using HLA matched platelet transfusions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F07C3F-AD39-427D-1671-30B7A36A1C3F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16Dec2020</a:t>
            </a:r>
          </a:p>
        </p:txBody>
      </p:sp>
    </p:spTree>
    <p:extLst>
      <p:ext uri="{BB962C8B-B14F-4D97-AF65-F5344CB8AC3E}">
        <p14:creationId xmlns:p14="http://schemas.microsoft.com/office/powerpoint/2010/main" val="227876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3E77B0-5F35-466D-875C-8229663ACC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65DFE0-4F13-4EB0-9333-269EBBCF5833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3.xml><?xml version="1.0" encoding="utf-8"?>
<ds:datastoreItem xmlns:ds="http://schemas.openxmlformats.org/officeDocument/2006/customXml" ds:itemID="{ADEBA8E1-CD9B-415E-B930-B3C1939F9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3780</TotalTime>
  <Words>214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253</cp:revision>
  <dcterms:created xsi:type="dcterms:W3CDTF">2020-04-13T17:35:53Z</dcterms:created>
  <dcterms:modified xsi:type="dcterms:W3CDTF">2023-05-24T16:37:14Z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