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4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9F2F80"/>
    <a:srgbClr val="D3D4DF"/>
    <a:srgbClr val="D4B6D4"/>
    <a:srgbClr val="617393"/>
    <a:srgbClr val="D2D4E0"/>
    <a:srgbClr val="D0D3E2"/>
    <a:srgbClr val="D1D6E1"/>
    <a:srgbClr val="D0D6E2"/>
    <a:srgbClr val="E5A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B0C37-FCAB-7E94-5C67-97150D096090}" v="8" dt="2023-05-10T13:47:27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6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Arrow Connector 59"/>
          <p:cNvCxnSpPr/>
          <p:nvPr/>
        </p:nvCxnSpPr>
        <p:spPr>
          <a:xfrm>
            <a:off x="5571838" y="3007088"/>
            <a:ext cx="0" cy="821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655278" y="2998683"/>
            <a:ext cx="0" cy="821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653567" y="3004809"/>
            <a:ext cx="0" cy="821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197313" y="806562"/>
            <a:ext cx="2834639" cy="78973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692477" y="891607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3875" y="3828744"/>
            <a:ext cx="6219825" cy="5193336"/>
          </a:xfrm>
          <a:prstGeom prst="roundRect">
            <a:avLst>
              <a:gd name="adj" fmla="val 5915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07110" y="3832026"/>
            <a:ext cx="2779569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844903" y="2681874"/>
            <a:ext cx="1544400" cy="637200"/>
            <a:chOff x="2841497" y="2681874"/>
            <a:chExt cx="1544400" cy="637200"/>
          </a:xfrm>
        </p:grpSpPr>
        <p:sp>
          <p:nvSpPr>
            <p:cNvPr id="103" name="Rounded Rectangle 102"/>
            <p:cNvSpPr/>
            <p:nvPr/>
          </p:nvSpPr>
          <p:spPr>
            <a:xfrm>
              <a:off x="2841497" y="2681874"/>
              <a:ext cx="1544400" cy="637200"/>
            </a:xfrm>
            <a:prstGeom prst="roundRect">
              <a:avLst/>
            </a:prstGeom>
            <a:solidFill>
              <a:srgbClr val="F0A0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56235" y="2719281"/>
              <a:ext cx="1513643" cy="5417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Moderate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CA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01488" y="2680004"/>
            <a:ext cx="1544400" cy="637200"/>
            <a:chOff x="901488" y="2680004"/>
            <a:chExt cx="1544400" cy="637200"/>
          </a:xfrm>
        </p:grpSpPr>
        <p:sp>
          <p:nvSpPr>
            <p:cNvPr id="78" name="Rounded Rectangle 77"/>
            <p:cNvSpPr/>
            <p:nvPr/>
          </p:nvSpPr>
          <p:spPr>
            <a:xfrm>
              <a:off x="908160" y="2680004"/>
              <a:ext cx="1537728" cy="637200"/>
            </a:xfrm>
            <a:prstGeom prst="roundRect">
              <a:avLst/>
            </a:prstGeom>
            <a:solidFill>
              <a:srgbClr val="F8D01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01488" y="2761569"/>
              <a:ext cx="1520859" cy="518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Mild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little)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88318" y="2674362"/>
            <a:ext cx="1550163" cy="637200"/>
            <a:chOff x="4788318" y="2674362"/>
            <a:chExt cx="1550163" cy="637200"/>
          </a:xfrm>
        </p:grpSpPr>
        <p:sp>
          <p:nvSpPr>
            <p:cNvPr id="115" name="Rounded Rectangle 114"/>
            <p:cNvSpPr/>
            <p:nvPr/>
          </p:nvSpPr>
          <p:spPr>
            <a:xfrm>
              <a:off x="4788318" y="2674362"/>
              <a:ext cx="1544400" cy="637200"/>
            </a:xfrm>
            <a:prstGeom prst="roundRect">
              <a:avLst/>
            </a:prstGeom>
            <a:solidFill>
              <a:srgbClr val="E0203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788318" y="2721996"/>
              <a:ext cx="1550163" cy="5098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Severe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lot or extremely)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1655278" y="2120652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658306" y="2117632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530528" y="212608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614633" y="1596293"/>
            <a:ext cx="5352" cy="172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255839" y="1197173"/>
            <a:ext cx="99190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605000" y="2647680"/>
            <a:ext cx="1690227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2356555" y="6261613"/>
            <a:ext cx="5193337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45844" y="4177462"/>
            <a:ext cx="4995036" cy="233561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Consult occupational therapy or physiotherapy as indicated</a:t>
            </a: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901488" y="1769018"/>
            <a:ext cx="5436993" cy="76191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57780" y="2133075"/>
            <a:ext cx="5313706" cy="30945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SSPedi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910052" y="1797336"/>
            <a:ext cx="5428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Peripheral Neuropathy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8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97431" y="1190631"/>
            <a:ext cx="2628900" cy="279344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standard approaches to prevention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285" y="6281754"/>
            <a:ext cx="4694400" cy="335005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new treatment for neuropathic pain is started, ensure overlap with old treatment to maintain pain control during transition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569" y="4666529"/>
            <a:ext cx="2203951" cy="4824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Consider non-pharmacological treatments such as physical and psychological therapies</a:t>
            </a:r>
          </a:p>
        </p:txBody>
      </p:sp>
      <p:sp>
        <p:nvSpPr>
          <p:cNvPr id="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661094" y="4583971"/>
            <a:ext cx="1989591" cy="6503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physiotherapy, occupational therapy, psychiatry, psychology, social work or child life services</a:t>
            </a:r>
          </a:p>
        </p:txBody>
      </p:sp>
      <p:sp>
        <p:nvSpPr>
          <p:cNvPr id="3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285" y="6664818"/>
            <a:ext cx="4694400" cy="266689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When discontinuing treatment, taper doses to avoid withdrawal symptoms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571" y="5317617"/>
            <a:ext cx="4694114" cy="33771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amitriptyline, duloxetine, gabapentin 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pregabalin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as initial treatment for neuropathic pain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285" y="5784306"/>
            <a:ext cx="4694400" cy="449389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initial treatment is not effective or not tolerated, use one of the other three initial agents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Repeat if necessary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285" y="6979566"/>
            <a:ext cx="4694400" cy="354018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capsaicin cream for localized neuropathic pain for patients who wish to avoid or who cannot tolerate oral treatments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34826" y="8226445"/>
            <a:ext cx="4706054" cy="590609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to treat neuropathic pain: cannabis sativa extract, capsaicin patch,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lacosamide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lamotrigine, levetiracetam, morphine, oxcarbazepine, sodium valproate, topiramate, tramadol or venlafaxine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Arrow Connector 43"/>
          <p:cNvCxnSpPr>
            <a:stCxn id="36" idx="3"/>
            <a:endCxn id="37" idx="1"/>
          </p:cNvCxnSpPr>
          <p:nvPr/>
        </p:nvCxnSpPr>
        <p:spPr>
          <a:xfrm>
            <a:off x="4160520" y="4907729"/>
            <a:ext cx="500574" cy="1412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45844" y="4552811"/>
            <a:ext cx="255600" cy="1113300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Initial Therapy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45843" y="5784307"/>
            <a:ext cx="255600" cy="3032748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Ongoing Management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55039" y="4498189"/>
            <a:ext cx="913989" cy="4318865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Neuropathic Pain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55039" y="4141691"/>
            <a:ext cx="913989" cy="297615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Neuropathy</a:t>
            </a: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93881" y="3374976"/>
            <a:ext cx="5436000" cy="31482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6285" y="7555608"/>
            <a:ext cx="2204235" cy="433685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supportive service as indicated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389304" y="7368855"/>
            <a:ext cx="2261382" cy="793313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pain service, anesthesia, palliative care, physiotherapy, integrative therapy, psychiatry, psychology, social work or child life services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Arrow Connector 65"/>
          <p:cNvCxnSpPr>
            <a:stCxn id="52" idx="3"/>
            <a:endCxn id="63" idx="1"/>
          </p:cNvCxnSpPr>
          <p:nvPr/>
        </p:nvCxnSpPr>
        <p:spPr>
          <a:xfrm flipV="1">
            <a:off x="4160520" y="7765512"/>
            <a:ext cx="228784" cy="6939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C94206B-71F1-A366-E770-A284415062A8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6Jul2022</a:t>
            </a: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083F11-09F3-67AB-469D-26C6F26B400A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6Jul2022</a:t>
            </a: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0D5E2F41-FDB8-419A-8F9D-AD8712898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E31A1E-6DAE-49AE-BDB2-F7F6FCF58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8B9BF2-27CC-4419-93B7-BD7B8C847149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266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96</cp:revision>
  <dcterms:created xsi:type="dcterms:W3CDTF">2020-04-13T17:35:53Z</dcterms:created>
  <dcterms:modified xsi:type="dcterms:W3CDTF">2023-05-24T16:33:42Z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