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8"/>
  </p:notesMasterIdLst>
  <p:sldIdLst>
    <p:sldId id="286" r:id="rId5"/>
    <p:sldId id="290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FBC"/>
    <a:srgbClr val="D4B6D4"/>
    <a:srgbClr val="3D3D3D"/>
    <a:srgbClr val="D3D4DF"/>
    <a:srgbClr val="617393"/>
    <a:srgbClr val="D2D4E0"/>
    <a:srgbClr val="D0D3E2"/>
    <a:srgbClr val="D1D6E1"/>
    <a:srgbClr val="D0D6E2"/>
    <a:srgbClr val="E5A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12460E-7A86-AD3D-02BC-19535E4646B7}" v="48" dt="2023-05-10T13:44:0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6" autoAdjust="0"/>
    <p:restoredTop sz="95814" autoAdjust="0"/>
  </p:normalViewPr>
  <p:slideViewPr>
    <p:cSldViewPr snapToGrid="0">
      <p:cViewPr varScale="1">
        <p:scale>
          <a:sx n="82" d="100"/>
          <a:sy n="82" d="100"/>
        </p:scale>
        <p:origin x="3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dirty="0"/>
          </a:p>
          <a:p>
            <a:pPr marL="171450" indent="-17145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677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49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3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10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500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23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30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05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85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09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02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5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64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ungresearch.com/s/Peripheral-Neuropathy-Care-Pathway-Template-06Jul2021.pptx" TargetMode="External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9" name="Straight Arrow Connector 178"/>
          <p:cNvCxnSpPr/>
          <p:nvPr/>
        </p:nvCxnSpPr>
        <p:spPr>
          <a:xfrm flipH="1">
            <a:off x="5889441" y="4031605"/>
            <a:ext cx="1804" cy="802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H="1">
            <a:off x="1962350" y="4029074"/>
            <a:ext cx="1804" cy="802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274603" y="781442"/>
            <a:ext cx="5326147" cy="1820063"/>
          </a:xfrm>
          <a:prstGeom prst="roundRect">
            <a:avLst>
              <a:gd name="adj" fmla="val 2167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Rounded Rectangle 48"/>
          <p:cNvSpPr/>
          <p:nvPr/>
        </p:nvSpPr>
        <p:spPr>
          <a:xfrm rot="16200000">
            <a:off x="-763968" y="1591347"/>
            <a:ext cx="194741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570714" y="754510"/>
            <a:ext cx="4733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66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08636" y="1393958"/>
            <a:ext cx="5040000" cy="34706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Patients and their parents should be educated and given options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oncologic procedures: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996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Pain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3" name="Picture 19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3" y="16261"/>
            <a:ext cx="1054099" cy="361148"/>
          </a:xfrm>
          <a:prstGeom prst="rect">
            <a:avLst/>
          </a:prstGeom>
        </p:spPr>
      </p:pic>
      <p:cxnSp>
        <p:nvCxnSpPr>
          <p:cNvPr id="124" name="Straight Arrow Connector 123"/>
          <p:cNvCxnSpPr/>
          <p:nvPr/>
        </p:nvCxnSpPr>
        <p:spPr>
          <a:xfrm>
            <a:off x="3928424" y="3386791"/>
            <a:ext cx="1" cy="2511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H="1">
            <a:off x="3919979" y="4029073"/>
            <a:ext cx="1804" cy="8025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1964154" y="3082822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872512" y="3076977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ounded Rectangle 130"/>
          <p:cNvSpPr/>
          <p:nvPr/>
        </p:nvSpPr>
        <p:spPr>
          <a:xfrm rot="16200000">
            <a:off x="-658774" y="3565768"/>
            <a:ext cx="1737023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132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1242776" y="2864002"/>
            <a:ext cx="5389798" cy="577708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382039" y="3129401"/>
            <a:ext cx="5029889" cy="248971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SSPedi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956270" y="2861057"/>
            <a:ext cx="1943647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875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912048" y="4834944"/>
            <a:ext cx="5789735" cy="4136137"/>
          </a:xfrm>
          <a:prstGeom prst="roundRect">
            <a:avLst>
              <a:gd name="adj" fmla="val 6021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17699" y="6671173"/>
            <a:ext cx="850557" cy="1749416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Chronic Pain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17699" y="5803879"/>
            <a:ext cx="835301" cy="786466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Acute </a:t>
            </a:r>
          </a:p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17699" y="8509495"/>
            <a:ext cx="835301" cy="372680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Neuropathic Pain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17699" y="5271805"/>
            <a:ext cx="3125219" cy="433685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supportive service as indicated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433103" y="5107841"/>
            <a:ext cx="2131200" cy="753984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pain service, anesthesia, palliative care, physiotherapy, integrative therapy, psychiatry, psychology, social work or child life services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3417" y="7029088"/>
            <a:ext cx="4605628" cy="2340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using NSAID or acetaminophen if no contraindications exist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3417" y="7290786"/>
            <a:ext cx="4605628" cy="234000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using topical analgesics or topical anesthetics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3417" y="8174239"/>
            <a:ext cx="4605628" cy="234000"/>
          </a:xfrm>
          <a:prstGeom prst="roundRect">
            <a:avLst/>
          </a:prstGeom>
          <a:solidFill>
            <a:srgbClr val="3D3D3D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use corticosteroids to manage chronic pain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3417" y="7552484"/>
            <a:ext cx="4605628" cy="332357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a trial of opioids in carefully selected patients with chronic pain who do not respond to non-opioid options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3417" y="7912539"/>
            <a:ext cx="4605628" cy="2340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opioids are no longer warranted, taper to avoid abstinence syndrome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1819560" y="4827008"/>
            <a:ext cx="406165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 defTabSz="342875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53417" y="5823058"/>
            <a:ext cx="2199905" cy="767287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heat/cold, topical anesthetics, acetaminophen or opioids with an aim to optimize pain control and minimize opioid exposure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62350" y="8578835"/>
            <a:ext cx="4605628" cy="2340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Follow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peripheral neuropathy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6" name="Straight Arrow Connector 175"/>
          <p:cNvCxnSpPr>
            <a:stCxn id="163" idx="3"/>
            <a:endCxn id="164" idx="1"/>
          </p:cNvCxnSpPr>
          <p:nvPr/>
        </p:nvCxnSpPr>
        <p:spPr>
          <a:xfrm flipV="1">
            <a:off x="4142918" y="5484833"/>
            <a:ext cx="290185" cy="3815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Rounded Rectangle 176"/>
          <p:cNvSpPr/>
          <p:nvPr/>
        </p:nvSpPr>
        <p:spPr>
          <a:xfrm rot="16200000">
            <a:off x="-1891237" y="6706307"/>
            <a:ext cx="4201948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18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240206" y="4344469"/>
            <a:ext cx="5389199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62522" y="1987864"/>
            <a:ext cx="1544400" cy="4320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Blood Sampling and Venous/Port Access</a:t>
            </a:r>
            <a:endParaRPr lang="en-CA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155893" y="1987864"/>
            <a:ext cx="1544400" cy="4320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Lumbar Puncture Procedures</a:t>
            </a:r>
            <a:endParaRPr lang="en-CA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764826" y="1987864"/>
            <a:ext cx="1544400" cy="4320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u="sng" dirty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Bone Marrow Aspiration and Biopsies</a:t>
            </a:r>
            <a:endParaRPr lang="en-US" sz="10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41" idx="2"/>
            <a:endCxn id="60" idx="0"/>
          </p:cNvCxnSpPr>
          <p:nvPr/>
        </p:nvCxnSpPr>
        <p:spPr>
          <a:xfrm flipH="1">
            <a:off x="3928093" y="1741022"/>
            <a:ext cx="543" cy="2468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7" idx="2"/>
            <a:endCxn id="132" idx="0"/>
          </p:cNvCxnSpPr>
          <p:nvPr/>
        </p:nvCxnSpPr>
        <p:spPr>
          <a:xfrm flipH="1">
            <a:off x="3937675" y="2601505"/>
            <a:ext cx="2" cy="2624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15347" y="1052761"/>
            <a:ext cx="5038916" cy="28062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 standard approaches to prevent chronic or neuropathic pain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Elbow Connector 26"/>
          <p:cNvCxnSpPr>
            <a:stCxn id="41" idx="2"/>
            <a:endCxn id="59" idx="0"/>
          </p:cNvCxnSpPr>
          <p:nvPr/>
        </p:nvCxnSpPr>
        <p:spPr>
          <a:xfrm rot="5400000">
            <a:off x="3008258" y="1067486"/>
            <a:ext cx="246842" cy="1593914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41" idx="2"/>
            <a:endCxn id="61" idx="0"/>
          </p:cNvCxnSpPr>
          <p:nvPr/>
        </p:nvCxnSpPr>
        <p:spPr>
          <a:xfrm rot="16200000" flipH="1">
            <a:off x="4609410" y="1060248"/>
            <a:ext cx="246842" cy="1608390"/>
          </a:xfrm>
          <a:prstGeom prst="bentConnector3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433103" y="6000536"/>
            <a:ext cx="2131200" cy="411073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Follow institutional standards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7" name="Straight Arrow Connector 86"/>
          <p:cNvCxnSpPr>
            <a:stCxn id="171" idx="3"/>
            <a:endCxn id="86" idx="1"/>
          </p:cNvCxnSpPr>
          <p:nvPr/>
        </p:nvCxnSpPr>
        <p:spPr>
          <a:xfrm flipV="1">
            <a:off x="4153322" y="6206073"/>
            <a:ext cx="279781" cy="629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3172537" y="3634235"/>
            <a:ext cx="1544400" cy="637200"/>
            <a:chOff x="3165093" y="3719960"/>
            <a:chExt cx="1544400" cy="637200"/>
          </a:xfrm>
        </p:grpSpPr>
        <p:sp>
          <p:nvSpPr>
            <p:cNvPr id="55" name="Rounded Rectangle 54"/>
            <p:cNvSpPr/>
            <p:nvPr/>
          </p:nvSpPr>
          <p:spPr>
            <a:xfrm>
              <a:off x="3165093" y="3719960"/>
              <a:ext cx="1544400" cy="637200"/>
            </a:xfrm>
            <a:prstGeom prst="roundRect">
              <a:avLst/>
            </a:prstGeom>
            <a:solidFill>
              <a:srgbClr val="F0A0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80472" y="3790605"/>
              <a:ext cx="151364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Moderate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medium</a:t>
              </a: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CA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240207" y="3634393"/>
            <a:ext cx="1544193" cy="636885"/>
            <a:chOff x="1240207" y="3719960"/>
            <a:chExt cx="1544193" cy="636885"/>
          </a:xfrm>
        </p:grpSpPr>
        <p:sp>
          <p:nvSpPr>
            <p:cNvPr id="57" name="Rounded Rectangle 56"/>
            <p:cNvSpPr/>
            <p:nvPr/>
          </p:nvSpPr>
          <p:spPr>
            <a:xfrm>
              <a:off x="1240207" y="3719960"/>
              <a:ext cx="1544193" cy="636885"/>
            </a:xfrm>
            <a:prstGeom prst="roundRect">
              <a:avLst/>
            </a:prstGeom>
            <a:solidFill>
              <a:srgbClr val="F8D01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250694" y="3789279"/>
              <a:ext cx="1527253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Mild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little)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073" y="3634235"/>
            <a:ext cx="1527499" cy="637200"/>
            <a:chOff x="5105074" y="3719960"/>
            <a:chExt cx="1522738" cy="637200"/>
          </a:xfrm>
        </p:grpSpPr>
        <p:sp>
          <p:nvSpPr>
            <p:cNvPr id="54" name="Rounded Rectangle 53"/>
            <p:cNvSpPr/>
            <p:nvPr/>
          </p:nvSpPr>
          <p:spPr>
            <a:xfrm>
              <a:off x="5105074" y="3719960"/>
              <a:ext cx="1522738" cy="637200"/>
            </a:xfrm>
            <a:prstGeom prst="roundRect">
              <a:avLst/>
            </a:prstGeom>
            <a:solidFill>
              <a:srgbClr val="E0203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106987" y="3779490"/>
              <a:ext cx="1518912" cy="4924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Severe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lot or extremely)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4" name="Rectangle: Rounded Corners 97">
            <a:extLst>
              <a:ext uri="{FF2B5EF4-FFF2-40B4-BE49-F238E27FC236}">
                <a16:creationId xmlns:a16="http://schemas.microsoft.com/office/drawing/2014/main" id="{C91DDB56-1466-40C2-9119-AB9D7845EAF2}"/>
              </a:ext>
            </a:extLst>
          </p:cNvPr>
          <p:cNvSpPr/>
          <p:nvPr/>
        </p:nvSpPr>
        <p:spPr>
          <a:xfrm>
            <a:off x="1953417" y="6683173"/>
            <a:ext cx="4605628" cy="318217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Consider physical therapy, psychological management (face-to-face or remote) or pharmacologic therapy either alone or in combination </a:t>
            </a:r>
            <a:endParaRPr lang="en-CA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31Aug2022</a:t>
            </a:r>
          </a:p>
        </p:txBody>
      </p:sp>
    </p:spTree>
    <p:extLst>
      <p:ext uri="{BB962C8B-B14F-4D97-AF65-F5344CB8AC3E}">
        <p14:creationId xmlns:p14="http://schemas.microsoft.com/office/powerpoint/2010/main" val="325453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39700" y="1653541"/>
            <a:ext cx="6578600" cy="4511040"/>
          </a:xfrm>
          <a:prstGeom prst="roundRect">
            <a:avLst>
              <a:gd name="adj" fmla="val 16108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436900" y="2828652"/>
            <a:ext cx="1908000" cy="30348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topical anesthetic and offer deep sedation or general anesthesia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those who cannot undergo, or do not wish deep sedation/general anesthesia, use topical anesthetic and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active distraction (such as playing a computer game) or hypnosis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passive distraction (such as listening to music) instead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psychology or child life services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618700" y="1931031"/>
            <a:ext cx="1544400" cy="608400"/>
          </a:xfrm>
          <a:prstGeom prst="roundRect">
            <a:avLst/>
          </a:prstGeom>
          <a:solidFill>
            <a:srgbClr val="848FB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Lumbar Puncture Procedures</a:t>
            </a:r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880796" y="1931031"/>
            <a:ext cx="1544400" cy="608400"/>
          </a:xfrm>
          <a:prstGeom prst="roundRect">
            <a:avLst/>
          </a:prstGeom>
          <a:solidFill>
            <a:srgbClr val="848FB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Marrow Aspiration and Biopsies</a:t>
            </a:r>
          </a:p>
        </p:txBody>
      </p:sp>
      <p:sp>
        <p:nvSpPr>
          <p:cNvPr id="1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698996" y="2828652"/>
            <a:ext cx="1908000" cy="30348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topical anesthetic and deep sedation or general anesthesia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those who cannot undergo, or do not wish deep sedation/general anesthesia, use topical anesthetic and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active distraction (such as playing a computer game) or hypnosis 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passive distraction (such as listening to music) instead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psychology or child life services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52322" y="1931031"/>
            <a:ext cx="1544400" cy="608400"/>
          </a:xfrm>
          <a:prstGeom prst="roundRect">
            <a:avLst/>
          </a:prstGeom>
          <a:solidFill>
            <a:srgbClr val="848FB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Sampling and Venous/Port Access</a:t>
            </a:r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54689" y="2828652"/>
            <a:ext cx="1939665" cy="30348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topical anesthetic</a:t>
            </a: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additional interventions are required,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active distraction (such as playing a computer game) or hypnosis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passive distraction (such as listening to music) instead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psychology or child life services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Suggest sedation or oral analgesia not be routinely used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stCxn id="19" idx="2"/>
            <a:endCxn id="28" idx="0"/>
          </p:cNvCxnSpPr>
          <p:nvPr/>
        </p:nvCxnSpPr>
        <p:spPr>
          <a:xfrm>
            <a:off x="1224522" y="2539431"/>
            <a:ext cx="0" cy="28922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6" idx="2"/>
            <a:endCxn id="15" idx="0"/>
          </p:cNvCxnSpPr>
          <p:nvPr/>
        </p:nvCxnSpPr>
        <p:spPr>
          <a:xfrm>
            <a:off x="3390900" y="2539431"/>
            <a:ext cx="0" cy="28922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2"/>
            <a:endCxn id="18" idx="0"/>
          </p:cNvCxnSpPr>
          <p:nvPr/>
        </p:nvCxnSpPr>
        <p:spPr>
          <a:xfrm>
            <a:off x="5652996" y="2539431"/>
            <a:ext cx="0" cy="28922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996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" y="16261"/>
            <a:ext cx="1054099" cy="36114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31Aug2022</a:t>
            </a:r>
          </a:p>
        </p:txBody>
      </p:sp>
    </p:spTree>
    <p:extLst>
      <p:ext uri="{BB962C8B-B14F-4D97-AF65-F5344CB8AC3E}">
        <p14:creationId xmlns:p14="http://schemas.microsoft.com/office/powerpoint/2010/main" val="18335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5" y="796315"/>
            <a:ext cx="6124575" cy="7981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819" y="897703"/>
            <a:ext cx="697181" cy="4127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996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3" y="16261"/>
            <a:ext cx="1054099" cy="361148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31Aug2022</a:t>
            </a:r>
            <a:endParaRPr lang="en-US" sz="10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Props1.xml><?xml version="1.0" encoding="utf-8"?>
<ds:datastoreItem xmlns:ds="http://schemas.openxmlformats.org/officeDocument/2006/customXml" ds:itemID="{6621381C-C5F6-4DEF-8DA6-E48935EBB7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A20C57-3F01-4099-99DD-A702277709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912368-8A8D-42C1-8E04-29518A964804}">
  <ds:schemaRefs>
    <ds:schemaRef ds:uri="http://purl.org/dc/elements/1.1/"/>
    <ds:schemaRef ds:uri="ebddc168-7fa0-40c9-8d6f-30c1aa0e430c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89114f3c-1103-44a3-90ff-b7b5a8b1db66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2174</TotalTime>
  <Words>442</Words>
  <Application>Microsoft Office PowerPoint</Application>
  <PresentationFormat>On-screen Show (4:3)</PresentationFormat>
  <Paragraphs>65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189</cp:revision>
  <dcterms:created xsi:type="dcterms:W3CDTF">2020-04-13T17:35:53Z</dcterms:created>
  <dcterms:modified xsi:type="dcterms:W3CDTF">2023-05-26T18:41:48Z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