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14"/>
  </p:notesMasterIdLst>
  <p:sldIdLst>
    <p:sldId id="295" r:id="rId5"/>
    <p:sldId id="288" r:id="rId6"/>
    <p:sldId id="292" r:id="rId7"/>
    <p:sldId id="290" r:id="rId8"/>
    <p:sldId id="293" r:id="rId9"/>
    <p:sldId id="296" r:id="rId10"/>
    <p:sldId id="297" r:id="rId11"/>
    <p:sldId id="298" r:id="rId12"/>
    <p:sldId id="299" r:id="rId13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3D3D"/>
    <a:srgbClr val="D4B6D4"/>
    <a:srgbClr val="D3D4DF"/>
    <a:srgbClr val="848FBC"/>
    <a:srgbClr val="617393"/>
    <a:srgbClr val="D2D4E0"/>
    <a:srgbClr val="D0D3E2"/>
    <a:srgbClr val="D1D6E1"/>
    <a:srgbClr val="D0D6E2"/>
    <a:srgbClr val="E5A5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638462-2C45-3B1A-B186-F9A218B2DC36}" v="14" dt="2023-05-10T13:46:40.1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933" autoAdjust="0"/>
    <p:restoredTop sz="96395" autoAdjust="0"/>
  </p:normalViewPr>
  <p:slideViewPr>
    <p:cSldViewPr snapToGrid="0">
      <p:cViewPr varScale="1">
        <p:scale>
          <a:sx n="86" d="100"/>
          <a:sy n="86" d="100"/>
        </p:scale>
        <p:origin x="76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71713" y="1143000"/>
            <a:ext cx="231457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dirty="0"/>
          </a:p>
          <a:p>
            <a:pPr marL="171450" indent="-171450">
              <a:buFontTx/>
              <a:buChar char="-"/>
            </a:pP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241609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7BB6282-C101-489C-A9E6-EBCE521565EF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60100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19490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0395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86109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65000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82315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309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770537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3685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6092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6029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353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3644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13" Type="http://schemas.openxmlformats.org/officeDocument/2006/relationships/slide" Target="slide6.xml"/><Relationship Id="rId3" Type="http://schemas.openxmlformats.org/officeDocument/2006/relationships/slide" Target="slide8.xml"/><Relationship Id="rId7" Type="http://schemas.openxmlformats.org/officeDocument/2006/relationships/slide" Target="slide2.xml"/><Relationship Id="rId12" Type="http://schemas.openxmlformats.org/officeDocument/2006/relationships/slide" Target="slide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3.xml"/><Relationship Id="rId11" Type="http://schemas.openxmlformats.org/officeDocument/2006/relationships/slide" Target="slide9.xml"/><Relationship Id="rId5" Type="http://schemas.openxmlformats.org/officeDocument/2006/relationships/slide" Target="slide4.xml"/><Relationship Id="rId10" Type="http://schemas.openxmlformats.org/officeDocument/2006/relationships/image" Target="../media/image1.png"/><Relationship Id="rId4" Type="http://schemas.openxmlformats.org/officeDocument/2006/relationships/hyperlink" Target="https://sparkcancercare.com/#/patient/dosspedi/demo" TargetMode="External"/><Relationship Id="rId9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file:///C:\Users\emily%20vettese\Dropbox\Care%20Pathways\3-Source%20CPGs\SSPedi%20Symptoms\Throwing%20up%20or%20feeling%20like%20you%20may%20throw%20up\2-Decisions%20for%20Template\Throwing%20Up_Translation%20to%20Draft%20Statements_19Oct2020.doc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" Target="slide1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1" name="Straight Arrow Connector 80"/>
          <p:cNvCxnSpPr/>
          <p:nvPr/>
        </p:nvCxnSpPr>
        <p:spPr>
          <a:xfrm>
            <a:off x="1733685" y="4198880"/>
            <a:ext cx="0" cy="6956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/>
          <p:nvPr/>
        </p:nvCxnSpPr>
        <p:spPr>
          <a:xfrm>
            <a:off x="3718977" y="4020234"/>
            <a:ext cx="4993" cy="8857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/>
          <p:nvPr/>
        </p:nvCxnSpPr>
        <p:spPr>
          <a:xfrm>
            <a:off x="5703712" y="4198880"/>
            <a:ext cx="0" cy="69569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cxnSpLocks/>
          </p:cNvCxnSpPr>
          <p:nvPr/>
        </p:nvCxnSpPr>
        <p:spPr>
          <a:xfrm>
            <a:off x="3718977" y="2947984"/>
            <a:ext cx="4993" cy="38615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7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279312" y="749326"/>
            <a:ext cx="4879330" cy="2382815"/>
          </a:xfrm>
          <a:prstGeom prst="roundRect">
            <a:avLst>
              <a:gd name="adj" fmla="val 11123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endParaRPr lang="en-CA" sz="760" dirty="0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96" name="Straight Arrow Connector 195"/>
          <p:cNvCxnSpPr/>
          <p:nvPr/>
        </p:nvCxnSpPr>
        <p:spPr>
          <a:xfrm>
            <a:off x="1733685" y="3380601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7" name="Straight Arrow Connector 196"/>
          <p:cNvCxnSpPr/>
          <p:nvPr/>
        </p:nvCxnSpPr>
        <p:spPr>
          <a:xfrm>
            <a:off x="3723970" y="3780985"/>
            <a:ext cx="0" cy="171289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8" name="Straight Arrow Connector 197"/>
          <p:cNvCxnSpPr/>
          <p:nvPr/>
        </p:nvCxnSpPr>
        <p:spPr>
          <a:xfrm>
            <a:off x="5703712" y="3374019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 rot="16200000">
            <a:off x="-1265424" y="2105929"/>
            <a:ext cx="2957771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0" name="Rounded Rectangle 49"/>
          <p:cNvSpPr/>
          <p:nvPr/>
        </p:nvSpPr>
        <p:spPr>
          <a:xfrm rot="16200000">
            <a:off x="-378412" y="4272104"/>
            <a:ext cx="1204511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1710614" y="6997475"/>
            <a:ext cx="3843531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1395908" y="701982"/>
            <a:ext cx="47339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66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3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473182" y="976419"/>
            <a:ext cx="4467224" cy="345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Use anti-emetics according to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emetic potential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of planned chemotherapy: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473182" y="2742619"/>
            <a:ext cx="4467224" cy="347064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Review patient’s past experience and adjust anti-emetic prophylaxis accordingly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1029071" y="3334134"/>
            <a:ext cx="5389798" cy="481576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196842" y="3557088"/>
            <a:ext cx="5029889" cy="209383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SSPedi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Rounded Rectangle 103"/>
          <p:cNvSpPr/>
          <p:nvPr/>
        </p:nvSpPr>
        <p:spPr>
          <a:xfrm>
            <a:off x="544010" y="4894574"/>
            <a:ext cx="6137639" cy="4188468"/>
          </a:xfrm>
          <a:prstGeom prst="roundRect">
            <a:avLst>
              <a:gd name="adj" fmla="val 7234"/>
            </a:avLst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endParaRPr lang="en-CA" sz="135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693654" y="4903701"/>
            <a:ext cx="4061656" cy="307777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 defTabSz="342875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13100" y="7354450"/>
            <a:ext cx="4699191" cy="343944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For patients receiving highly emetic chemotherapy, consider adding olanzapine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If olanzapine not possible, consider methotrimeprazine or metoclopramide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20354" y="5194119"/>
            <a:ext cx="968786" cy="1666047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Anticipatory CINV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08870" y="6931880"/>
            <a:ext cx="968787" cy="822233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Breakthrough CINV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25979" y="7828703"/>
            <a:ext cx="972161" cy="1238143"/>
          </a:xfrm>
          <a:prstGeom prst="roundRect">
            <a:avLst/>
          </a:prstGeom>
          <a:solidFill>
            <a:srgbClr val="D3D4DF"/>
          </a:solidFill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b="1" dirty="0">
                <a:latin typeface="Arial" panose="020B0604020202020204" pitchFamily="34" charset="0"/>
                <a:cs typeface="Arial" panose="020B0604020202020204" pitchFamily="34" charset="0"/>
              </a:rPr>
              <a:t>Refractory CINV</a:t>
            </a:r>
            <a:endParaRPr lang="en-CA" sz="1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9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886780" y="5481855"/>
            <a:ext cx="2298614" cy="582509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psychological interventions such as hypnosis, relaxation techniques or systematic desensitization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28985" y="8224383"/>
            <a:ext cx="4699190" cy="222807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switching 5HT3s such as changing to granisetron or palonosetron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30209" y="8768124"/>
            <a:ext cx="4699190" cy="234342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adding acupuncture or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electroacupuncture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Rounded Rectangle 149"/>
          <p:cNvSpPr/>
          <p:nvPr/>
        </p:nvSpPr>
        <p:spPr>
          <a:xfrm>
            <a:off x="1211628" y="3929659"/>
            <a:ext cx="1022867" cy="517973"/>
          </a:xfrm>
          <a:prstGeom prst="roundRect">
            <a:avLst/>
          </a:prstGeom>
          <a:solidFill>
            <a:srgbClr val="F8D018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endParaRPr lang="en-CA" sz="135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231762" y="3968568"/>
            <a:ext cx="1011645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66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Mild Bother </a:t>
            </a:r>
          </a:p>
          <a:p>
            <a:pPr algn="ctr" defTabSz="192866"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little)</a:t>
            </a:r>
            <a:endParaRPr lang="en-CA" sz="7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8" name="Rounded Rectangle 147"/>
          <p:cNvSpPr/>
          <p:nvPr/>
        </p:nvSpPr>
        <p:spPr>
          <a:xfrm>
            <a:off x="5194545" y="3929659"/>
            <a:ext cx="1023003" cy="518803"/>
          </a:xfrm>
          <a:prstGeom prst="roundRect">
            <a:avLst/>
          </a:prstGeom>
          <a:solidFill>
            <a:srgbClr val="E0203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endParaRPr lang="en-CA" sz="135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3" name="TextBox 152"/>
          <p:cNvSpPr txBox="1"/>
          <p:nvPr/>
        </p:nvSpPr>
        <p:spPr>
          <a:xfrm>
            <a:off x="5203457" y="3966299"/>
            <a:ext cx="1014091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66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Severe Bother </a:t>
            </a:r>
          </a:p>
          <a:p>
            <a:pPr algn="ctr" defTabSz="192866"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lot or extremely</a:t>
            </a:r>
            <a:r>
              <a:rPr lang="en-US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8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Rounded Rectangle 148"/>
          <p:cNvSpPr/>
          <p:nvPr/>
        </p:nvSpPr>
        <p:spPr>
          <a:xfrm>
            <a:off x="3204554" y="3929659"/>
            <a:ext cx="1023003" cy="518803"/>
          </a:xfrm>
          <a:prstGeom prst="roundRect">
            <a:avLst/>
          </a:prstGeom>
          <a:solidFill>
            <a:srgbClr val="F0A02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endParaRPr lang="en-CA" sz="1351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51" name="TextBox 150"/>
          <p:cNvSpPr txBox="1"/>
          <p:nvPr/>
        </p:nvSpPr>
        <p:spPr>
          <a:xfrm>
            <a:off x="3159372" y="3962359"/>
            <a:ext cx="1119208" cy="4770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 defTabSz="192866">
              <a:defRPr/>
            </a:pPr>
            <a:r>
              <a:rPr lang="en-US" sz="9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 Bother </a:t>
            </a:r>
          </a:p>
          <a:p>
            <a:pPr algn="ctr" defTabSz="192866">
              <a:defRPr/>
            </a:pPr>
            <a:r>
              <a:rPr lang="en-US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(SSPedi score = </a:t>
            </a:r>
            <a:br>
              <a:rPr lang="en-US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medium</a:t>
            </a:r>
            <a:r>
              <a:rPr lang="en-US" sz="9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9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3795141" y="1504551"/>
            <a:ext cx="841423" cy="301226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Moderate </a:t>
            </a: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Emetic Risk</a:t>
            </a:r>
          </a:p>
        </p:txBody>
      </p:sp>
      <p:sp>
        <p:nvSpPr>
          <p:cNvPr id="77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708137" y="1502429"/>
            <a:ext cx="842400" cy="303348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Low </a:t>
            </a:r>
          </a:p>
          <a:p>
            <a:pPr algn="ctr" defTabSz="192866">
              <a:defRPr/>
            </a:pP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Emetic Risk</a:t>
            </a:r>
          </a:p>
        </p:txBody>
      </p:sp>
      <p:sp>
        <p:nvSpPr>
          <p:cNvPr id="80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634334" y="1502428"/>
            <a:ext cx="842400" cy="303349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Minimal </a:t>
            </a: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Emetic Risk</a:t>
            </a:r>
          </a:p>
        </p:txBody>
      </p:sp>
      <p:sp>
        <p:nvSpPr>
          <p:cNvPr id="84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4856319" y="1503377"/>
            <a:ext cx="908174" cy="302400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High</a:t>
            </a:r>
            <a:b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Emetic Risk</a:t>
            </a:r>
          </a:p>
        </p:txBody>
      </p:sp>
      <p:cxnSp>
        <p:nvCxnSpPr>
          <p:cNvPr id="15" name="Straight Arrow Connector 14"/>
          <p:cNvCxnSpPr>
            <a:cxnSpLocks/>
            <a:stCxn id="139" idx="3"/>
            <a:endCxn id="95" idx="1"/>
          </p:cNvCxnSpPr>
          <p:nvPr/>
        </p:nvCxnSpPr>
        <p:spPr>
          <a:xfrm>
            <a:off x="4185394" y="5773110"/>
            <a:ext cx="297396" cy="1277"/>
          </a:xfrm>
          <a:prstGeom prst="straightConnector1">
            <a:avLst/>
          </a:prstGeom>
          <a:ln w="12700">
            <a:prstDash val="lg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9" name="Elbow Connector 28"/>
          <p:cNvCxnSpPr>
            <a:stCxn id="39" idx="2"/>
            <a:endCxn id="80" idx="0"/>
          </p:cNvCxnSpPr>
          <p:nvPr/>
        </p:nvCxnSpPr>
        <p:spPr>
          <a:xfrm rot="5400000">
            <a:off x="2790960" y="586593"/>
            <a:ext cx="180409" cy="16512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2" name="Elbow Connector 31"/>
          <p:cNvCxnSpPr>
            <a:stCxn id="39" idx="2"/>
            <a:endCxn id="84" idx="0"/>
          </p:cNvCxnSpPr>
          <p:nvPr/>
        </p:nvCxnSpPr>
        <p:spPr>
          <a:xfrm rot="16200000" flipH="1">
            <a:off x="4417921" y="610892"/>
            <a:ext cx="181358" cy="160361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Elbow Connector 34"/>
          <p:cNvCxnSpPr>
            <a:stCxn id="39" idx="2"/>
            <a:endCxn id="77" idx="0"/>
          </p:cNvCxnSpPr>
          <p:nvPr/>
        </p:nvCxnSpPr>
        <p:spPr>
          <a:xfrm rot="5400000">
            <a:off x="3327861" y="1123496"/>
            <a:ext cx="180410" cy="57745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" name="Elbow Connector 41"/>
          <p:cNvCxnSpPr>
            <a:stCxn id="39" idx="2"/>
            <a:endCxn id="63" idx="0"/>
          </p:cNvCxnSpPr>
          <p:nvPr/>
        </p:nvCxnSpPr>
        <p:spPr>
          <a:xfrm rot="16200000" flipH="1">
            <a:off x="3870057" y="1158755"/>
            <a:ext cx="182532" cy="50905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2" name="TextBox 191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399630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Nausea and Vomiting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3" name="Picture 192">
            <a:hlinkClick r:id="rId9" action="ppaction://hlinksldjump"/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403" y="16261"/>
            <a:ext cx="1054099" cy="361148"/>
          </a:xfrm>
          <a:prstGeom prst="rect">
            <a:avLst/>
          </a:prstGeom>
        </p:spPr>
      </p:pic>
      <p:sp>
        <p:nvSpPr>
          <p:cNvPr id="210" name="TextBox 209"/>
          <p:cNvSpPr txBox="1"/>
          <p:nvPr/>
        </p:nvSpPr>
        <p:spPr>
          <a:xfrm>
            <a:off x="2770194" y="3309330"/>
            <a:ext cx="1943647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342875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13099" y="6974695"/>
            <a:ext cx="4699191" cy="344052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Escalate prophylaxis to the next level of emetic risk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low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moderate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high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28985" y="8488742"/>
            <a:ext cx="4699190" cy="216229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adding (fos)aprepitant regardless of concurrent chemotherapy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482790" y="5470901"/>
            <a:ext cx="2103180" cy="606971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342900">
              <a:defRPr/>
            </a:pP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psychiatry, psychology, social work, art therapy, chaplaincy, child life services, music therapy or recreational therapy</a:t>
            </a:r>
            <a:endParaRPr lang="en-CA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928985" y="7828704"/>
            <a:ext cx="4699190" cy="343944"/>
          </a:xfrm>
          <a:prstGeom prst="roundRect">
            <a:avLst/>
          </a:prstGeom>
          <a:ln w="127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Escalate prophylaxis to the next level of emetic risk </a:t>
            </a:r>
            <a:b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low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moderate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high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029071" y="4482372"/>
            <a:ext cx="5436000" cy="314826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1529260" y="1863775"/>
            <a:ext cx="4467224" cy="345600"/>
          </a:xfrm>
          <a:prstGeom prst="round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Use anti-emetics according to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  <a:hlinkClick r:id="rId11" action="ppaction://hlinksldjump"/>
              </a:rPr>
              <a:t>emetic potential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 planned radiotherapy: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900594" y="2386180"/>
            <a:ext cx="841423" cy="301226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2" action="ppaction://hlinksldjump"/>
              </a:rPr>
              <a:t>Moderate</a:t>
            </a: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5" action="ppaction://hlinksldjump"/>
              </a:rPr>
              <a:t> </a:t>
            </a: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Emetic Risk</a:t>
            </a:r>
          </a:p>
        </p:txBody>
      </p:sp>
      <p:sp>
        <p:nvSpPr>
          <p:cNvPr id="56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3871441" y="2383739"/>
            <a:ext cx="842400" cy="303348"/>
          </a:xfrm>
          <a:prstGeom prst="round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66">
              <a:defRPr/>
            </a:pP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13" action="ppaction://hlinksldjump"/>
              </a:rPr>
              <a:t>High</a:t>
            </a: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 </a:t>
            </a:r>
          </a:p>
          <a:p>
            <a:pPr algn="ctr" defTabSz="192866">
              <a:defRPr/>
            </a:pPr>
            <a:r>
              <a:rPr lang="en-CA" sz="933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Emetic Risk</a:t>
            </a:r>
          </a:p>
        </p:txBody>
      </p:sp>
      <p:cxnSp>
        <p:nvCxnSpPr>
          <p:cNvPr id="60" name="Elbow Connector 59"/>
          <p:cNvCxnSpPr>
            <a:stCxn id="54" idx="2"/>
            <a:endCxn id="55" idx="0"/>
          </p:cNvCxnSpPr>
          <p:nvPr/>
        </p:nvCxnSpPr>
        <p:spPr>
          <a:xfrm rot="5400000">
            <a:off x="3453687" y="2076994"/>
            <a:ext cx="176805" cy="44156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5" name="Elbow Connector 64"/>
          <p:cNvCxnSpPr>
            <a:stCxn id="54" idx="2"/>
            <a:endCxn id="56" idx="0"/>
          </p:cNvCxnSpPr>
          <p:nvPr/>
        </p:nvCxnSpPr>
        <p:spPr>
          <a:xfrm rot="16200000" flipH="1">
            <a:off x="3940574" y="2031672"/>
            <a:ext cx="174364" cy="52976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8" name="Rectangle: Rounded Corners 97">
            <a:extLst>
              <a:ext uri="{FF2B5EF4-FFF2-40B4-BE49-F238E27FC236}">
                <a16:creationId xmlns:a16="http://schemas.microsoft.com/office/drawing/2014/main" id="{C1E83138-79B5-407E-9510-CEA4072774D7}"/>
              </a:ext>
            </a:extLst>
          </p:cNvPr>
          <p:cNvSpPr/>
          <p:nvPr/>
        </p:nvSpPr>
        <p:spPr>
          <a:xfrm>
            <a:off x="1886779" y="5194119"/>
            <a:ext cx="4725511" cy="259013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Optimize acute and delayed CINV control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Rectangle: Rounded Corners 97">
            <a:extLst>
              <a:ext uri="{FF2B5EF4-FFF2-40B4-BE49-F238E27FC236}">
                <a16:creationId xmlns:a16="http://schemas.microsoft.com/office/drawing/2014/main" id="{866DC4AE-084B-41AA-89A5-FA0A542E6EB5}"/>
              </a:ext>
            </a:extLst>
          </p:cNvPr>
          <p:cNvSpPr/>
          <p:nvPr/>
        </p:nvSpPr>
        <p:spPr>
          <a:xfrm>
            <a:off x="1886780" y="6128753"/>
            <a:ext cx="4699190" cy="223461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Consider using lorazepam for secondary prevention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97">
            <a:extLst>
              <a:ext uri="{FF2B5EF4-FFF2-40B4-BE49-F238E27FC236}">
                <a16:creationId xmlns:a16="http://schemas.microsoft.com/office/drawing/2014/main" id="{3A3DA890-736F-4F94-8CEB-B787F49CB2D4}"/>
              </a:ext>
            </a:extLst>
          </p:cNvPr>
          <p:cNvSpPr/>
          <p:nvPr/>
        </p:nvSpPr>
        <p:spPr>
          <a:xfrm>
            <a:off x="1886780" y="6380888"/>
            <a:ext cx="4699190" cy="223461"/>
          </a:xfrm>
          <a:prstGeom prst="roundRect">
            <a:avLst/>
          </a:prstGeom>
          <a:ln w="12700"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Suggest ginger not be routinely used for secondary prevention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: Rounded Corners 97">
            <a:extLst>
              <a:ext uri="{FF2B5EF4-FFF2-40B4-BE49-F238E27FC236}">
                <a16:creationId xmlns:a16="http://schemas.microsoft.com/office/drawing/2014/main" id="{8D91862C-8F75-454C-849E-5ED4076DDDA1}"/>
              </a:ext>
            </a:extLst>
          </p:cNvPr>
          <p:cNvSpPr/>
          <p:nvPr/>
        </p:nvSpPr>
        <p:spPr>
          <a:xfrm>
            <a:off x="1886780" y="6636705"/>
            <a:ext cx="4699190" cy="223461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Do not use clonidine for secondary prevention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>
                <a:cs typeface="Calibri"/>
              </a:rPr>
              <a:t>Version Date: 17Oct2022</a:t>
            </a:r>
          </a:p>
        </p:txBody>
      </p:sp>
    </p:spTree>
    <p:extLst>
      <p:ext uri="{BB962C8B-B14F-4D97-AF65-F5344CB8AC3E}">
        <p14:creationId xmlns:p14="http://schemas.microsoft.com/office/powerpoint/2010/main" val="2473420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943100" y="1544410"/>
            <a:ext cx="2971800" cy="2392590"/>
          </a:xfrm>
          <a:prstGeom prst="roundRect">
            <a:avLst/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800" dirty="0"/>
              <a:t>         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5830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Nausea and Vomiting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49"/>
            <a:ext cx="1054099" cy="357681"/>
          </a:xfrm>
          <a:prstGeom prst="rect">
            <a:avLst/>
          </a:prstGeom>
        </p:spPr>
      </p:pic>
      <p:cxnSp>
        <p:nvCxnSpPr>
          <p:cNvPr id="25" name="Straight Arrow Connector 24"/>
          <p:cNvCxnSpPr>
            <a:cxnSpLocks/>
            <a:stCxn id="30" idx="2"/>
            <a:endCxn id="15" idx="0"/>
          </p:cNvCxnSpPr>
          <p:nvPr/>
        </p:nvCxnSpPr>
        <p:spPr>
          <a:xfrm flipH="1">
            <a:off x="3426417" y="2446321"/>
            <a:ext cx="1645" cy="57786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0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684662" y="1913521"/>
            <a:ext cx="1486800" cy="532800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493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Minimal</a:t>
            </a:r>
          </a:p>
          <a:p>
            <a:pPr algn="ctr" defTabSz="108493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Emetic Risk</a:t>
            </a:r>
          </a:p>
        </p:txBody>
      </p:sp>
      <p:sp>
        <p:nvSpPr>
          <p:cNvPr id="9" name="Rounded Rectangle 50">
            <a:extLst>
              <a:ext uri="{FF2B5EF4-FFF2-40B4-BE49-F238E27FC236}">
                <a16:creationId xmlns:a16="http://schemas.microsoft.com/office/drawing/2014/main" id="{7C8A3B61-BA6D-4CC1-A297-3F05A391314D}"/>
              </a:ext>
            </a:extLst>
          </p:cNvPr>
          <p:cNvSpPr/>
          <p:nvPr/>
        </p:nvSpPr>
        <p:spPr>
          <a:xfrm rot="16200000">
            <a:off x="-646476" y="5237986"/>
            <a:ext cx="1626374" cy="237744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Delayed Phase</a:t>
            </a:r>
          </a:p>
        </p:txBody>
      </p:sp>
      <p:sp>
        <p:nvSpPr>
          <p:cNvPr id="10" name="Rectangle: Rounded Corners 4">
            <a:extLst>
              <a:ext uri="{FF2B5EF4-FFF2-40B4-BE49-F238E27FC236}">
                <a16:creationId xmlns:a16="http://schemas.microsoft.com/office/drawing/2014/main" id="{21C3AFEE-B5EF-4690-9F1D-A76B14C921D2}"/>
              </a:ext>
            </a:extLst>
          </p:cNvPr>
          <p:cNvSpPr/>
          <p:nvPr/>
        </p:nvSpPr>
        <p:spPr>
          <a:xfrm>
            <a:off x="1979753" y="4528715"/>
            <a:ext cx="2893330" cy="1633852"/>
          </a:xfrm>
          <a:prstGeom prst="roundRect">
            <a:avLst>
              <a:gd name="adj" fmla="val 21164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800" dirty="0"/>
              <a:t>                      </a:t>
            </a:r>
          </a:p>
        </p:txBody>
      </p:sp>
      <p:sp>
        <p:nvSpPr>
          <p:cNvPr id="11" name="Rectangle: Rounded Corners 97">
            <a:extLst>
              <a:ext uri="{FF2B5EF4-FFF2-40B4-BE49-F238E27FC236}">
                <a16:creationId xmlns:a16="http://schemas.microsoft.com/office/drawing/2014/main" id="{6B0A4659-BFDC-4735-94A3-C0C5ABD5BBF6}"/>
              </a:ext>
            </a:extLst>
          </p:cNvPr>
          <p:cNvSpPr/>
          <p:nvPr/>
        </p:nvSpPr>
        <p:spPr>
          <a:xfrm>
            <a:off x="2729670" y="5112365"/>
            <a:ext cx="1393495" cy="466552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routinely use prophylaxis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ounded Rectangle 50">
            <a:extLst>
              <a:ext uri="{FF2B5EF4-FFF2-40B4-BE49-F238E27FC236}">
                <a16:creationId xmlns:a16="http://schemas.microsoft.com/office/drawing/2014/main" id="{5259B620-0E04-4FE1-885D-E4BC93B5A437}"/>
              </a:ext>
            </a:extLst>
          </p:cNvPr>
          <p:cNvSpPr/>
          <p:nvPr/>
        </p:nvSpPr>
        <p:spPr>
          <a:xfrm rot="16200000">
            <a:off x="-1029584" y="2844436"/>
            <a:ext cx="2392590" cy="237743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Phase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69DBBC93-5689-4399-9217-F9F32E5BEDDF}"/>
              </a:ext>
            </a:extLst>
          </p:cNvPr>
          <p:cNvCxnSpPr>
            <a:cxnSpLocks/>
            <a:endCxn id="11" idx="0"/>
          </p:cNvCxnSpPr>
          <p:nvPr/>
        </p:nvCxnSpPr>
        <p:spPr>
          <a:xfrm>
            <a:off x="3426418" y="3353102"/>
            <a:ext cx="0" cy="1759263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: Rounded Corners 97">
            <a:extLst>
              <a:ext uri="{FF2B5EF4-FFF2-40B4-BE49-F238E27FC236}">
                <a16:creationId xmlns:a16="http://schemas.microsoft.com/office/drawing/2014/main" id="{6909ECF7-613B-4358-B60F-E800E3577D5E}"/>
              </a:ext>
            </a:extLst>
          </p:cNvPr>
          <p:cNvSpPr/>
          <p:nvPr/>
        </p:nvSpPr>
        <p:spPr>
          <a:xfrm>
            <a:off x="2729669" y="3024182"/>
            <a:ext cx="1393495" cy="466552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routinely use prophylaxis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106B2DB-9A08-973D-B2D1-CD477E8664BD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>
                <a:cs typeface="Calibri"/>
              </a:rPr>
              <a:t>Version Date: 17Oct2022</a:t>
            </a:r>
          </a:p>
        </p:txBody>
      </p:sp>
    </p:spTree>
    <p:extLst>
      <p:ext uri="{BB962C8B-B14F-4D97-AF65-F5344CB8AC3E}">
        <p14:creationId xmlns:p14="http://schemas.microsoft.com/office/powerpoint/2010/main" val="1972951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5830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Nausea and Vomiting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49"/>
            <a:ext cx="1054099" cy="357681"/>
          </a:xfrm>
          <a:prstGeom prst="rect">
            <a:avLst/>
          </a:prstGeom>
        </p:spPr>
      </p:pic>
      <p:sp>
        <p:nvSpPr>
          <p:cNvPr id="14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979753" y="1767014"/>
            <a:ext cx="2971800" cy="2392590"/>
          </a:xfrm>
          <a:prstGeom prst="roundRect">
            <a:avLst/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800" dirty="0"/>
              <a:t>                      </a:t>
            </a:r>
          </a:p>
        </p:txBody>
      </p:sp>
      <p:cxnSp>
        <p:nvCxnSpPr>
          <p:cNvPr id="17" name="Straight Arrow Connector 16"/>
          <p:cNvCxnSpPr>
            <a:cxnSpLocks/>
            <a:stCxn id="19" idx="2"/>
            <a:endCxn id="18" idx="0"/>
          </p:cNvCxnSpPr>
          <p:nvPr/>
        </p:nvCxnSpPr>
        <p:spPr>
          <a:xfrm>
            <a:off x="3464715" y="2668925"/>
            <a:ext cx="937" cy="56464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768904" y="3233573"/>
            <a:ext cx="1393495" cy="53280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Granisetron or ondansetron or palonosetron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721315" y="2136125"/>
            <a:ext cx="1486800" cy="532800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493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Low</a:t>
            </a:r>
          </a:p>
          <a:p>
            <a:pPr algn="ctr" defTabSz="108493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Emetic Risk</a:t>
            </a:r>
          </a:p>
        </p:txBody>
      </p:sp>
      <p:sp>
        <p:nvSpPr>
          <p:cNvPr id="8" name="Rounded Rectangle 50">
            <a:extLst>
              <a:ext uri="{FF2B5EF4-FFF2-40B4-BE49-F238E27FC236}">
                <a16:creationId xmlns:a16="http://schemas.microsoft.com/office/drawing/2014/main" id="{356CBEBF-9C6C-4F8B-9C43-BE2C14867076}"/>
              </a:ext>
            </a:extLst>
          </p:cNvPr>
          <p:cNvSpPr/>
          <p:nvPr/>
        </p:nvSpPr>
        <p:spPr>
          <a:xfrm rot="16200000">
            <a:off x="-646476" y="5237986"/>
            <a:ext cx="1626374" cy="237744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Delayed Phase</a:t>
            </a:r>
          </a:p>
        </p:txBody>
      </p:sp>
      <p:sp>
        <p:nvSpPr>
          <p:cNvPr id="9" name="Rectangle: Rounded Corners 4">
            <a:extLst>
              <a:ext uri="{FF2B5EF4-FFF2-40B4-BE49-F238E27FC236}">
                <a16:creationId xmlns:a16="http://schemas.microsoft.com/office/drawing/2014/main" id="{7BAB39C7-0FA2-4114-9FE1-F4AB7E04FC2B}"/>
              </a:ext>
            </a:extLst>
          </p:cNvPr>
          <p:cNvSpPr/>
          <p:nvPr/>
        </p:nvSpPr>
        <p:spPr>
          <a:xfrm>
            <a:off x="1979753" y="4528715"/>
            <a:ext cx="2893330" cy="1633852"/>
          </a:xfrm>
          <a:prstGeom prst="roundRect">
            <a:avLst>
              <a:gd name="adj" fmla="val 21164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800" dirty="0"/>
              <a:t>                      </a:t>
            </a:r>
          </a:p>
        </p:txBody>
      </p:sp>
      <p:sp>
        <p:nvSpPr>
          <p:cNvPr id="10" name="Rounded Rectangle 50">
            <a:extLst>
              <a:ext uri="{FF2B5EF4-FFF2-40B4-BE49-F238E27FC236}">
                <a16:creationId xmlns:a16="http://schemas.microsoft.com/office/drawing/2014/main" id="{5F0133F0-04B6-497E-9817-6672B6B24AE3}"/>
              </a:ext>
            </a:extLst>
          </p:cNvPr>
          <p:cNvSpPr/>
          <p:nvPr/>
        </p:nvSpPr>
        <p:spPr>
          <a:xfrm rot="16200000">
            <a:off x="-1029584" y="2844436"/>
            <a:ext cx="2392590" cy="237743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Phase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7900BF7-B9B9-410A-AD8A-01793F2945DE}"/>
              </a:ext>
            </a:extLst>
          </p:cNvPr>
          <p:cNvCxnSpPr>
            <a:cxnSpLocks/>
            <a:stCxn id="18" idx="2"/>
            <a:endCxn id="15" idx="0"/>
          </p:cNvCxnSpPr>
          <p:nvPr/>
        </p:nvCxnSpPr>
        <p:spPr>
          <a:xfrm>
            <a:off x="3465652" y="3766373"/>
            <a:ext cx="0" cy="13459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: Rounded Corners 97">
            <a:extLst>
              <a:ext uri="{FF2B5EF4-FFF2-40B4-BE49-F238E27FC236}">
                <a16:creationId xmlns:a16="http://schemas.microsoft.com/office/drawing/2014/main" id="{E7732969-7193-44AA-B803-CE305C6BE330}"/>
              </a:ext>
            </a:extLst>
          </p:cNvPr>
          <p:cNvSpPr/>
          <p:nvPr/>
        </p:nvSpPr>
        <p:spPr>
          <a:xfrm>
            <a:off x="2768904" y="5112365"/>
            <a:ext cx="1393495" cy="466552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routinely use prophylaxis</a:t>
            </a:r>
            <a:endParaRPr lang="en-CA" sz="1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2945FEB-BE77-2636-94F6-F10FF3127E59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>
                <a:cs typeface="Calibri"/>
              </a:rPr>
              <a:t>Version Date: 17Oct2022</a:t>
            </a:r>
          </a:p>
        </p:txBody>
      </p:sp>
    </p:spTree>
    <p:extLst>
      <p:ext uri="{BB962C8B-B14F-4D97-AF65-F5344CB8AC3E}">
        <p14:creationId xmlns:p14="http://schemas.microsoft.com/office/powerpoint/2010/main" val="366198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419100" y="868735"/>
            <a:ext cx="6316665" cy="4754340"/>
          </a:xfrm>
          <a:prstGeom prst="roundRect">
            <a:avLst>
              <a:gd name="adj" fmla="val 8986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800" dirty="0"/>
              <a:t>                      </a:t>
            </a:r>
          </a:p>
        </p:txBody>
      </p:sp>
      <p:sp>
        <p:nvSpPr>
          <p:cNvPr id="23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766057" y="2437488"/>
            <a:ext cx="1572768" cy="566928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493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Unable to receive dexamethasone</a:t>
            </a:r>
          </a:p>
        </p:txBody>
      </p:sp>
      <p:sp>
        <p:nvSpPr>
          <p:cNvPr id="30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5108507" y="2437488"/>
            <a:ext cx="1572768" cy="566928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493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Able to receive</a:t>
            </a:r>
          </a:p>
          <a:p>
            <a:pPr algn="ctr" defTabSz="108493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dexamethasone</a:t>
            </a:r>
          </a:p>
        </p:txBody>
      </p:sp>
      <p:sp>
        <p:nvSpPr>
          <p:cNvPr id="3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930138" y="3838136"/>
            <a:ext cx="1263600" cy="907424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Granisetron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or ondansetron or palonosetron</a:t>
            </a:r>
          </a:p>
          <a:p>
            <a:pPr algn="ctr"/>
            <a:r>
              <a:rPr lang="en-US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en-US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1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</a:t>
            </a:r>
            <a:r>
              <a:rPr lang="en-US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1000" dirty="0" err="1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aprepitant</a:t>
            </a:r>
            <a:endParaRPr lang="en-US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5830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Nausea and Vomiting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5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49"/>
            <a:ext cx="1054099" cy="357681"/>
          </a:xfrm>
          <a:prstGeom prst="rect">
            <a:avLst/>
          </a:prstGeom>
        </p:spPr>
      </p:pic>
      <p:sp>
        <p:nvSpPr>
          <p:cNvPr id="44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510126" y="3838136"/>
            <a:ext cx="1525586" cy="1393903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 defTabSz="192877">
              <a:defRPr/>
            </a:pP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Granisetron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or ondansetron or palonosetron (consider using palonosetron as preferred 5HT3RA)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adding olanzapine</a:t>
            </a:r>
          </a:p>
        </p:txBody>
      </p:sp>
      <p:sp>
        <p:nvSpPr>
          <p:cNvPr id="58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5200156" y="3930200"/>
            <a:ext cx="1359963" cy="912059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Granisetron or ondansetron or </a:t>
            </a:r>
            <a:r>
              <a:rPr lang="en-US" sz="1000" dirty="0" err="1">
                <a:latin typeface="Arial" panose="020B0604020202020204" pitchFamily="34" charset="0"/>
                <a:cs typeface="Arial" panose="020B0604020202020204" pitchFamily="34" charset="0"/>
              </a:rPr>
              <a:t>palonosetron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dexamethasone</a:t>
            </a:r>
            <a:endParaRPr lang="en-CA" sz="1000" u="sng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818538" y="1149230"/>
            <a:ext cx="1486800" cy="532800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493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</a:t>
            </a:r>
          </a:p>
          <a:p>
            <a:pPr algn="ctr" defTabSz="108493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Emetic Risk</a:t>
            </a:r>
          </a:p>
        </p:txBody>
      </p:sp>
      <p:sp>
        <p:nvSpPr>
          <p:cNvPr id="42" name="Rounded Rectangle 50">
            <a:extLst>
              <a:ext uri="{FF2B5EF4-FFF2-40B4-BE49-F238E27FC236}">
                <a16:creationId xmlns:a16="http://schemas.microsoft.com/office/drawing/2014/main" id="{6D727EFE-40CE-433E-967D-06E15C3A06FA}"/>
              </a:ext>
            </a:extLst>
          </p:cNvPr>
          <p:cNvSpPr/>
          <p:nvPr/>
        </p:nvSpPr>
        <p:spPr>
          <a:xfrm rot="16200000">
            <a:off x="-2243845" y="3126093"/>
            <a:ext cx="4788670" cy="205298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Phase</a:t>
            </a:r>
          </a:p>
        </p:txBody>
      </p:sp>
      <p:sp>
        <p:nvSpPr>
          <p:cNvPr id="43" name="Rounded Rectangle 50">
            <a:extLst>
              <a:ext uri="{FF2B5EF4-FFF2-40B4-BE49-F238E27FC236}">
                <a16:creationId xmlns:a16="http://schemas.microsoft.com/office/drawing/2014/main" id="{056AD6E5-0178-41FE-96D4-0B0AD0CF3DAD}"/>
              </a:ext>
            </a:extLst>
          </p:cNvPr>
          <p:cNvSpPr/>
          <p:nvPr/>
        </p:nvSpPr>
        <p:spPr>
          <a:xfrm rot="16200000">
            <a:off x="-830893" y="6652629"/>
            <a:ext cx="1982743" cy="249731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Delayed Phase</a:t>
            </a:r>
          </a:p>
        </p:txBody>
      </p:sp>
      <p:sp>
        <p:nvSpPr>
          <p:cNvPr id="45" name="Rectangle: Rounded Corners 4">
            <a:extLst>
              <a:ext uri="{FF2B5EF4-FFF2-40B4-BE49-F238E27FC236}">
                <a16:creationId xmlns:a16="http://schemas.microsoft.com/office/drawing/2014/main" id="{4BF0A339-3252-464A-B02E-23FB705588D5}"/>
              </a:ext>
            </a:extLst>
          </p:cNvPr>
          <p:cNvSpPr/>
          <p:nvPr/>
        </p:nvSpPr>
        <p:spPr>
          <a:xfrm>
            <a:off x="419100" y="5786123"/>
            <a:ext cx="6316665" cy="1982744"/>
          </a:xfrm>
          <a:prstGeom prst="roundRect">
            <a:avLst>
              <a:gd name="adj" fmla="val 21164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800" dirty="0"/>
              <a:t>                      </a:t>
            </a:r>
          </a:p>
        </p:txBody>
      </p:sp>
      <p:sp>
        <p:nvSpPr>
          <p:cNvPr id="46" name="Rectangle: Rounded Corners 97">
            <a:extLst>
              <a:ext uri="{FF2B5EF4-FFF2-40B4-BE49-F238E27FC236}">
                <a16:creationId xmlns:a16="http://schemas.microsoft.com/office/drawing/2014/main" id="{B139B88A-FC0D-4A78-825A-742E7080D28A}"/>
              </a:ext>
            </a:extLst>
          </p:cNvPr>
          <p:cNvSpPr/>
          <p:nvPr/>
        </p:nvSpPr>
        <p:spPr>
          <a:xfrm>
            <a:off x="2033908" y="6052464"/>
            <a:ext cx="1306730" cy="1453795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patients receiving </a:t>
            </a:r>
            <a:r>
              <a:rPr lang="en-CA" sz="10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single-day </a:t>
            </a:r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chemotherapy who received (</a:t>
            </a:r>
            <a:r>
              <a:rPr lang="en-CA" sz="10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fos</a:t>
            </a:r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CA" sz="1000" b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aprepitant</a:t>
            </a:r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acute phase,</a:t>
            </a:r>
          </a:p>
          <a:p>
            <a:pPr algn="ctr"/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continue </a:t>
            </a:r>
            <a:r>
              <a:rPr lang="en-CA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oral</a:t>
            </a:r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0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aprepitant</a:t>
            </a:r>
            <a:r>
              <a:rPr lang="en-CA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pPr algn="ctr"/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delayed phase</a:t>
            </a:r>
            <a:endParaRPr lang="en-CA" sz="1000" u="sng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7" name="Rectangle: Rounded Corners 97">
            <a:extLst>
              <a:ext uri="{FF2B5EF4-FFF2-40B4-BE49-F238E27FC236}">
                <a16:creationId xmlns:a16="http://schemas.microsoft.com/office/drawing/2014/main" id="{F0A03B0B-EEEF-44BA-8305-A8916585A47C}"/>
              </a:ext>
            </a:extLst>
          </p:cNvPr>
          <p:cNvSpPr/>
          <p:nvPr/>
        </p:nvSpPr>
        <p:spPr>
          <a:xfrm>
            <a:off x="3672055" y="6038133"/>
            <a:ext cx="1306730" cy="1588786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 patients receiving </a:t>
            </a:r>
            <a:r>
              <a:rPr lang="en-CA" sz="1000" u="sng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multi-day chemotherapy</a:t>
            </a:r>
            <a:r>
              <a:rPr lang="en-CA" sz="1000" u="non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(≥ 3 days) </a:t>
            </a:r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who received (</a:t>
            </a:r>
            <a:r>
              <a:rPr lang="en-CA" sz="10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fos</a:t>
            </a:r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  <a:r>
              <a:rPr lang="en-CA" sz="10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aprepitant</a:t>
            </a:r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acute phase,</a:t>
            </a:r>
          </a:p>
          <a:p>
            <a:pPr algn="ctr"/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consider </a:t>
            </a:r>
            <a:r>
              <a:rPr lang="en-CA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not</a:t>
            </a:r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using </a:t>
            </a:r>
            <a:r>
              <a:rPr lang="en-CA" sz="10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oral</a:t>
            </a:r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CA" sz="1000" b="1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aprepitant</a:t>
            </a:r>
            <a:endParaRPr lang="en-CA" sz="10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algn="ctr"/>
            <a:r>
              <a:rPr lang="en-CA" sz="10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the delayed phase</a:t>
            </a:r>
            <a:endParaRPr lang="en-US" sz="7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Rectangle: Rounded Corners 97">
            <a:extLst>
              <a:ext uri="{FF2B5EF4-FFF2-40B4-BE49-F238E27FC236}">
                <a16:creationId xmlns:a16="http://schemas.microsoft.com/office/drawing/2014/main" id="{D64FD11F-7C42-4E9A-9BF7-813C675692CA}"/>
              </a:ext>
            </a:extLst>
          </p:cNvPr>
          <p:cNvSpPr/>
          <p:nvPr/>
        </p:nvSpPr>
        <p:spPr>
          <a:xfrm>
            <a:off x="5300367" y="6010068"/>
            <a:ext cx="1189048" cy="1024250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n-US" sz="1000" dirty="0">
                <a:latin typeface="Arial"/>
                <a:cs typeface="Arial"/>
              </a:rPr>
              <a:t>Consider using dexamethasone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Rectangle: Rounded Corners 97">
            <a:extLst>
              <a:ext uri="{FF2B5EF4-FFF2-40B4-BE49-F238E27FC236}">
                <a16:creationId xmlns:a16="http://schemas.microsoft.com/office/drawing/2014/main" id="{36FF07BB-AEA8-4B45-A10D-4EB4AD4BE8DC}"/>
              </a:ext>
            </a:extLst>
          </p:cNvPr>
          <p:cNvSpPr/>
          <p:nvPr/>
        </p:nvSpPr>
        <p:spPr>
          <a:xfrm>
            <a:off x="606191" y="6018214"/>
            <a:ext cx="1306730" cy="63911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olanzapine, if started in acute phase</a:t>
            </a:r>
          </a:p>
        </p:txBody>
      </p: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E1F8991-E3E2-438A-BE3B-E130CF1357D7}"/>
              </a:ext>
            </a:extLst>
          </p:cNvPr>
          <p:cNvCxnSpPr>
            <a:cxnSpLocks/>
            <a:stCxn id="44" idx="2"/>
            <a:endCxn id="53" idx="0"/>
          </p:cNvCxnSpPr>
          <p:nvPr/>
        </p:nvCxnSpPr>
        <p:spPr>
          <a:xfrm flipH="1">
            <a:off x="1259556" y="5232039"/>
            <a:ext cx="13363" cy="78617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A79D46FA-174B-471B-92EC-3924EF60AB3B}"/>
              </a:ext>
            </a:extLst>
          </p:cNvPr>
          <p:cNvCxnSpPr>
            <a:cxnSpLocks/>
            <a:stCxn id="58" idx="2"/>
            <a:endCxn id="48" idx="0"/>
          </p:cNvCxnSpPr>
          <p:nvPr/>
        </p:nvCxnSpPr>
        <p:spPr>
          <a:xfrm>
            <a:off x="5880138" y="4842259"/>
            <a:ext cx="14753" cy="116780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Connector: Elbow 55">
            <a:extLst>
              <a:ext uri="{FF2B5EF4-FFF2-40B4-BE49-F238E27FC236}">
                <a16:creationId xmlns:a16="http://schemas.microsoft.com/office/drawing/2014/main" id="{8B3878AD-7A5C-4D91-BF6A-375FACA6D1B0}"/>
              </a:ext>
            </a:extLst>
          </p:cNvPr>
          <p:cNvCxnSpPr>
            <a:cxnSpLocks/>
            <a:stCxn id="35" idx="2"/>
            <a:endCxn id="46" idx="0"/>
          </p:cNvCxnSpPr>
          <p:nvPr/>
        </p:nvCxnSpPr>
        <p:spPr>
          <a:xfrm rot="5400000">
            <a:off x="2471154" y="4961680"/>
            <a:ext cx="1306904" cy="874665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6" name="Connector: Elbow 65">
            <a:extLst>
              <a:ext uri="{FF2B5EF4-FFF2-40B4-BE49-F238E27FC236}">
                <a16:creationId xmlns:a16="http://schemas.microsoft.com/office/drawing/2014/main" id="{FC01041B-73BA-4857-AFE4-D4E7F6138418}"/>
              </a:ext>
            </a:extLst>
          </p:cNvPr>
          <p:cNvCxnSpPr>
            <a:cxnSpLocks/>
            <a:stCxn id="35" idx="2"/>
            <a:endCxn id="47" idx="0"/>
          </p:cNvCxnSpPr>
          <p:nvPr/>
        </p:nvCxnSpPr>
        <p:spPr>
          <a:xfrm rot="16200000" flipH="1">
            <a:off x="3297393" y="5010105"/>
            <a:ext cx="1292573" cy="763482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ectangle: Rounded Corners 4">
            <a:extLst>
              <a:ext uri="{FF2B5EF4-FFF2-40B4-BE49-F238E27FC236}">
                <a16:creationId xmlns:a16="http://schemas.microsoft.com/office/drawing/2014/main" id="{490E3228-918C-4BF7-BB61-2B41D534C705}"/>
              </a:ext>
            </a:extLst>
          </p:cNvPr>
          <p:cNvSpPr/>
          <p:nvPr/>
        </p:nvSpPr>
        <p:spPr>
          <a:xfrm>
            <a:off x="517435" y="2437488"/>
            <a:ext cx="1525654" cy="638288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493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Unable to receive* (</a:t>
            </a:r>
            <a:r>
              <a:rPr lang="en-CA" sz="1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</a:t>
            </a: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CA" sz="1000" dirty="0" err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aprepitant</a:t>
            </a:r>
            <a:endParaRPr lang="en-CA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08493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 defTabSz="108493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dexamethasone</a:t>
            </a:r>
          </a:p>
        </p:txBody>
      </p:sp>
      <p:sp>
        <p:nvSpPr>
          <p:cNvPr id="55" name="Rectangle: Rounded Corners 97">
            <a:extLst>
              <a:ext uri="{FF2B5EF4-FFF2-40B4-BE49-F238E27FC236}">
                <a16:creationId xmlns:a16="http://schemas.microsoft.com/office/drawing/2014/main" id="{3A2D503D-2617-460A-AF4F-594AAF0F84C8}"/>
              </a:ext>
            </a:extLst>
          </p:cNvPr>
          <p:cNvSpPr/>
          <p:nvPr/>
        </p:nvSpPr>
        <p:spPr>
          <a:xfrm>
            <a:off x="527049" y="7723341"/>
            <a:ext cx="6248702" cy="570583"/>
          </a:xfrm>
          <a:prstGeom prst="roundRect">
            <a:avLst/>
          </a:prstGeom>
          <a:noFill/>
          <a:ln>
            <a:noFill/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 child &lt;6 months old or receiving chemotherapy known or suspected to interact with (</a:t>
            </a:r>
            <a:r>
              <a:rPr lang="en-CA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fos</a:t>
            </a:r>
            <a:r>
              <a:rPr lang="en-C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CA" sz="10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aprepitant</a:t>
            </a:r>
            <a:endParaRPr lang="en-CA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3D2F807E-C72D-4790-A6F0-040864E4DF17}"/>
              </a:ext>
            </a:extLst>
          </p:cNvPr>
          <p:cNvCxnSpPr>
            <a:cxnSpLocks/>
            <a:stCxn id="49" idx="2"/>
            <a:endCxn id="44" idx="0"/>
          </p:cNvCxnSpPr>
          <p:nvPr/>
        </p:nvCxnSpPr>
        <p:spPr>
          <a:xfrm flipH="1">
            <a:off x="1272919" y="3075776"/>
            <a:ext cx="7343" cy="76236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1" name="Straight Arrow Connector 80">
            <a:extLst>
              <a:ext uri="{FF2B5EF4-FFF2-40B4-BE49-F238E27FC236}">
                <a16:creationId xmlns:a16="http://schemas.microsoft.com/office/drawing/2014/main" id="{CD618338-4DBF-43F2-A5CB-E24B848F1214}"/>
              </a:ext>
            </a:extLst>
          </p:cNvPr>
          <p:cNvCxnSpPr>
            <a:cxnSpLocks/>
            <a:stCxn id="23" idx="2"/>
            <a:endCxn id="35" idx="0"/>
          </p:cNvCxnSpPr>
          <p:nvPr/>
        </p:nvCxnSpPr>
        <p:spPr>
          <a:xfrm>
            <a:off x="3552441" y="3004416"/>
            <a:ext cx="9497" cy="8337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7" name="Connector: Elbow 116">
            <a:extLst>
              <a:ext uri="{FF2B5EF4-FFF2-40B4-BE49-F238E27FC236}">
                <a16:creationId xmlns:a16="http://schemas.microsoft.com/office/drawing/2014/main" id="{3B08C26F-D5F4-43B1-9BA0-B8B7338158BA}"/>
              </a:ext>
            </a:extLst>
          </p:cNvPr>
          <p:cNvCxnSpPr>
            <a:cxnSpLocks/>
            <a:stCxn id="62" idx="2"/>
            <a:endCxn id="30" idx="0"/>
          </p:cNvCxnSpPr>
          <p:nvPr/>
        </p:nvCxnSpPr>
        <p:spPr>
          <a:xfrm rot="16200000" flipH="1">
            <a:off x="4350685" y="893282"/>
            <a:ext cx="755458" cy="2332953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Connector: Elbow 118">
            <a:extLst>
              <a:ext uri="{FF2B5EF4-FFF2-40B4-BE49-F238E27FC236}">
                <a16:creationId xmlns:a16="http://schemas.microsoft.com/office/drawing/2014/main" id="{626DC37A-D615-444A-889D-14E12DAD0CC3}"/>
              </a:ext>
            </a:extLst>
          </p:cNvPr>
          <p:cNvCxnSpPr>
            <a:cxnSpLocks/>
            <a:stCxn id="62" idx="2"/>
            <a:endCxn id="49" idx="0"/>
          </p:cNvCxnSpPr>
          <p:nvPr/>
        </p:nvCxnSpPr>
        <p:spPr>
          <a:xfrm rot="5400000">
            <a:off x="2043371" y="918921"/>
            <a:ext cx="755458" cy="2281676"/>
          </a:xfrm>
          <a:prstGeom prst="bentConnector3">
            <a:avLst>
              <a:gd name="adj1" fmla="val 5000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41C2161-035B-4C94-9D63-06DCE6971DD6}"/>
              </a:ext>
            </a:extLst>
          </p:cNvPr>
          <p:cNvCxnSpPr>
            <a:cxnSpLocks/>
            <a:stCxn id="30" idx="2"/>
            <a:endCxn id="58" idx="0"/>
          </p:cNvCxnSpPr>
          <p:nvPr/>
        </p:nvCxnSpPr>
        <p:spPr>
          <a:xfrm flipH="1">
            <a:off x="5880138" y="3004416"/>
            <a:ext cx="14753" cy="9257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B854FEA-25C1-4A16-9C6A-94C3520F20C6}"/>
              </a:ext>
            </a:extLst>
          </p:cNvPr>
          <p:cNvCxnSpPr>
            <a:cxnSpLocks/>
            <a:stCxn id="62" idx="2"/>
            <a:endCxn id="23" idx="0"/>
          </p:cNvCxnSpPr>
          <p:nvPr/>
        </p:nvCxnSpPr>
        <p:spPr>
          <a:xfrm flipH="1">
            <a:off x="3552441" y="1682030"/>
            <a:ext cx="9497" cy="75545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F9683036-6DF2-5B80-B799-AFAB4D3A2264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>
                <a:cs typeface="Calibri"/>
              </a:rPr>
              <a:t>Version Date: 17Oct2022</a:t>
            </a:r>
          </a:p>
        </p:txBody>
      </p:sp>
    </p:spTree>
    <p:extLst>
      <p:ext uri="{BB962C8B-B14F-4D97-AF65-F5344CB8AC3E}">
        <p14:creationId xmlns:p14="http://schemas.microsoft.com/office/powerpoint/2010/main" val="650415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tangle: Rounded Corners 4">
            <a:extLst>
              <a:ext uri="{FF2B5EF4-FFF2-40B4-BE49-F238E27FC236}">
                <a16:creationId xmlns:a16="http://schemas.microsoft.com/office/drawing/2014/main" id="{302851D5-B222-43F6-94B0-F0D389A376DD}"/>
              </a:ext>
            </a:extLst>
          </p:cNvPr>
          <p:cNvSpPr/>
          <p:nvPr/>
        </p:nvSpPr>
        <p:spPr>
          <a:xfrm>
            <a:off x="370560" y="5578277"/>
            <a:ext cx="6449339" cy="2719029"/>
          </a:xfrm>
          <a:prstGeom prst="roundRect">
            <a:avLst>
              <a:gd name="adj" fmla="val 10087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800" dirty="0"/>
              <a:t>                      </a:t>
            </a:r>
          </a:p>
        </p:txBody>
      </p:sp>
      <p:sp>
        <p:nvSpPr>
          <p:cNvPr id="52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370560" y="834407"/>
            <a:ext cx="6412101" cy="4642166"/>
          </a:xfrm>
          <a:prstGeom prst="roundRect">
            <a:avLst>
              <a:gd name="adj" fmla="val 8215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800" dirty="0"/>
              <a:t>                      </a:t>
            </a:r>
          </a:p>
        </p:txBody>
      </p:sp>
      <p:sp>
        <p:nvSpPr>
          <p:cNvPr id="23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048714" y="2531900"/>
            <a:ext cx="1527048" cy="676656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8493">
              <a:defRPr/>
            </a:pPr>
            <a:r>
              <a:rPr lang="en-CA" sz="1000" dirty="0">
                <a:latin typeface="Arial"/>
                <a:cs typeface="Arial"/>
              </a:rPr>
              <a:t>Unable to receive dexamethasone</a:t>
            </a:r>
          </a:p>
        </p:txBody>
      </p:sp>
      <p:sp>
        <p:nvSpPr>
          <p:cNvPr id="30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3656579" y="2531900"/>
            <a:ext cx="1524903" cy="678124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8493">
              <a:defRPr/>
            </a:pPr>
            <a:r>
              <a:rPr lang="en-CA" sz="1000" dirty="0">
                <a:latin typeface="Arial"/>
                <a:cs typeface="Arial"/>
              </a:rPr>
              <a:t>Unable to receive*</a:t>
            </a:r>
            <a:endParaRPr lang="en-US" dirty="0"/>
          </a:p>
          <a:p>
            <a:pPr algn="ctr" defTabSz="108493">
              <a:defRPr/>
            </a:pPr>
            <a:r>
              <a:rPr lang="en-CA" sz="1000" dirty="0">
                <a:latin typeface="Arial"/>
                <a:cs typeface="Arial"/>
              </a:rPr>
              <a:t> (</a:t>
            </a:r>
            <a:r>
              <a:rPr lang="en-CA" sz="1000" dirty="0" err="1">
                <a:latin typeface="Arial"/>
                <a:cs typeface="Arial"/>
              </a:rPr>
              <a:t>fos</a:t>
            </a:r>
            <a:r>
              <a:rPr lang="en-CA" sz="1000" dirty="0">
                <a:latin typeface="Arial"/>
                <a:cs typeface="Arial"/>
              </a:rPr>
              <a:t>)</a:t>
            </a:r>
            <a:r>
              <a:rPr lang="en-CA" sz="1000" dirty="0" err="1">
                <a:latin typeface="Arial"/>
                <a:cs typeface="Arial"/>
              </a:rPr>
              <a:t>aprepitant</a:t>
            </a:r>
            <a:endParaRPr lang="en-CA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5830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Nausea and Vomiting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" name="Picture 50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49"/>
            <a:ext cx="1054099" cy="357681"/>
          </a:xfrm>
          <a:prstGeom prst="rect">
            <a:avLst/>
          </a:prstGeom>
        </p:spPr>
      </p:pic>
      <p:sp>
        <p:nvSpPr>
          <p:cNvPr id="95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3671855" y="3778367"/>
            <a:ext cx="1524902" cy="1022568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tIns="0" rtlCol="0" anchor="t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Palonosetron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dexamethasone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adding olanzapine</a:t>
            </a:r>
          </a:p>
        </p:txBody>
      </p:sp>
      <p:sp>
        <p:nvSpPr>
          <p:cNvPr id="9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42243" y="3778367"/>
            <a:ext cx="1525654" cy="892694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Palonosetron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adding olanzapine</a:t>
            </a:r>
          </a:p>
        </p:txBody>
      </p:sp>
      <p:sp>
        <p:nvSpPr>
          <p:cNvPr id="92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195756" y="3778367"/>
            <a:ext cx="1236283" cy="1157311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Palonosetron 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en-US" sz="1000" dirty="0" err="1">
                <a:solidFill>
                  <a:schemeClr val="tx1"/>
                </a:solidFill>
                <a:latin typeface="Arial"/>
                <a:cs typeface="Arial"/>
              </a:rPr>
              <a:t>fos</a:t>
            </a: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lang="en-US" sz="1000" dirty="0" err="1">
                <a:solidFill>
                  <a:schemeClr val="tx1"/>
                </a:solidFill>
                <a:latin typeface="Arial"/>
                <a:cs typeface="Arial"/>
              </a:rPr>
              <a:t>aprepitant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consider adding olanzapine</a:t>
            </a:r>
          </a:p>
        </p:txBody>
      </p:sp>
      <p:sp>
        <p:nvSpPr>
          <p:cNvPr id="10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5385562" y="3783303"/>
            <a:ext cx="1234800" cy="1569777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en-US" sz="1000" dirty="0">
                <a:latin typeface="Arial"/>
                <a:cs typeface="Arial"/>
              </a:rPr>
              <a:t>Granisetron or ondansetron or palonosetron**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+ 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dexamethasone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+ 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(</a:t>
            </a:r>
            <a:r>
              <a:rPr lang="en-US" sz="1000" dirty="0" err="1">
                <a:solidFill>
                  <a:schemeClr val="tx1"/>
                </a:solidFill>
                <a:latin typeface="Arial"/>
                <a:cs typeface="Arial"/>
              </a:rPr>
              <a:t>fos</a:t>
            </a: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lang="en-US" sz="1000" dirty="0" err="1">
                <a:solidFill>
                  <a:schemeClr val="tx1"/>
                </a:solidFill>
                <a:latin typeface="Arial"/>
                <a:cs typeface="Arial"/>
              </a:rPr>
              <a:t>aprepitant</a:t>
            </a:r>
            <a:endParaRPr lang="en-US" sz="1000" dirty="0">
              <a:solidFill>
                <a:schemeClr val="tx1"/>
              </a:solidFill>
              <a:latin typeface="Arial"/>
              <a:cs typeface="Arial"/>
            </a:endParaRP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+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/>
                <a:cs typeface="Arial"/>
              </a:rPr>
              <a:t>consider adding olanzapine</a:t>
            </a:r>
          </a:p>
        </p:txBody>
      </p:sp>
      <p:sp>
        <p:nvSpPr>
          <p:cNvPr id="121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785571" y="905762"/>
            <a:ext cx="1486800" cy="532800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493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  <a:p>
            <a:pPr algn="ctr" defTabSz="108493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Emetic Risk</a:t>
            </a:r>
          </a:p>
        </p:txBody>
      </p:sp>
      <p:sp>
        <p:nvSpPr>
          <p:cNvPr id="55" name="Rectangle: Rounded Corners 97">
            <a:extLst>
              <a:ext uri="{FF2B5EF4-FFF2-40B4-BE49-F238E27FC236}">
                <a16:creationId xmlns:a16="http://schemas.microsoft.com/office/drawing/2014/main" id="{94B35334-58A1-4BA8-9606-37F04AB49C61}"/>
              </a:ext>
            </a:extLst>
          </p:cNvPr>
          <p:cNvSpPr/>
          <p:nvPr/>
        </p:nvSpPr>
        <p:spPr>
          <a:xfrm>
            <a:off x="442243" y="5707340"/>
            <a:ext cx="1530736" cy="444558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olanzapine, if started in acute phase</a:t>
            </a:r>
          </a:p>
        </p:txBody>
      </p:sp>
      <p:sp>
        <p:nvSpPr>
          <p:cNvPr id="56" name="Rectangle: Rounded Corners 97">
            <a:extLst>
              <a:ext uri="{FF2B5EF4-FFF2-40B4-BE49-F238E27FC236}">
                <a16:creationId xmlns:a16="http://schemas.microsoft.com/office/drawing/2014/main" id="{965C2630-4579-4574-8464-9CE81CF0E8DD}"/>
              </a:ext>
            </a:extLst>
          </p:cNvPr>
          <p:cNvSpPr/>
          <p:nvPr/>
        </p:nvSpPr>
        <p:spPr>
          <a:xfrm>
            <a:off x="2094188" y="5711674"/>
            <a:ext cx="1432013" cy="818794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aprepitant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olanzapine, if started in the acute phase</a:t>
            </a:r>
          </a:p>
        </p:txBody>
      </p:sp>
      <p:sp>
        <p:nvSpPr>
          <p:cNvPr id="58" name="Rectangle: Rounded Corners 97">
            <a:extLst>
              <a:ext uri="{FF2B5EF4-FFF2-40B4-BE49-F238E27FC236}">
                <a16:creationId xmlns:a16="http://schemas.microsoft.com/office/drawing/2014/main" id="{F335EB0D-DA5A-4C24-A7D4-5F1741D0CDEA}"/>
              </a:ext>
            </a:extLst>
          </p:cNvPr>
          <p:cNvSpPr/>
          <p:nvPr/>
        </p:nvSpPr>
        <p:spPr>
          <a:xfrm>
            <a:off x="3716502" y="5707508"/>
            <a:ext cx="1435608" cy="82296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Dexamethasone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olanzapine, if started in the acute phase</a:t>
            </a:r>
          </a:p>
        </p:txBody>
      </p:sp>
      <p:sp>
        <p:nvSpPr>
          <p:cNvPr id="60" name="Rectangle: Rounded Corners 97">
            <a:extLst>
              <a:ext uri="{FF2B5EF4-FFF2-40B4-BE49-F238E27FC236}">
                <a16:creationId xmlns:a16="http://schemas.microsoft.com/office/drawing/2014/main" id="{5847E075-B567-4D45-A365-BF6352C91705}"/>
              </a:ext>
            </a:extLst>
          </p:cNvPr>
          <p:cNvSpPr/>
          <p:nvPr/>
        </p:nvSpPr>
        <p:spPr>
          <a:xfrm>
            <a:off x="5249979" y="5667412"/>
            <a:ext cx="1505965" cy="2198984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aprepitant</a:t>
            </a:r>
            <a:endParaRPr lang="en-US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acute phase 5HT3RA was:</a:t>
            </a:r>
          </a:p>
          <a:p>
            <a:pPr marL="171450" indent="-171450" defTabSz="192877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Ondansetron or </a:t>
            </a:r>
            <a:r>
              <a:rPr lang="en-US" sz="1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granisetron</a:t>
            </a: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use dexamethasone</a:t>
            </a:r>
          </a:p>
          <a:p>
            <a:pPr marL="171450" indent="-171450" defTabSz="192877">
              <a:buFont typeface="Arial" panose="020B0604020202020204" pitchFamily="34" charset="0"/>
              <a:buChar char="•"/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Palonosetron, consider using dexamethasone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</a:p>
          <a:p>
            <a:pPr algn="ctr" defTabSz="192877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olanzapine, if started in the acute phase</a:t>
            </a:r>
          </a:p>
        </p:txBody>
      </p:sp>
      <p:cxnSp>
        <p:nvCxnSpPr>
          <p:cNvPr id="64" name="Straight Arrow Connector 63">
            <a:extLst>
              <a:ext uri="{FF2B5EF4-FFF2-40B4-BE49-F238E27FC236}">
                <a16:creationId xmlns:a16="http://schemas.microsoft.com/office/drawing/2014/main" id="{E86CDFB1-C62C-4ADD-BD51-E32B35E40A9A}"/>
              </a:ext>
            </a:extLst>
          </p:cNvPr>
          <p:cNvCxnSpPr>
            <a:cxnSpLocks/>
            <a:stCxn id="90" idx="2"/>
            <a:endCxn id="55" idx="0"/>
          </p:cNvCxnSpPr>
          <p:nvPr/>
        </p:nvCxnSpPr>
        <p:spPr>
          <a:xfrm>
            <a:off x="1205070" y="4671061"/>
            <a:ext cx="2541" cy="103627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Rounded Rectangle 50">
            <a:extLst>
              <a:ext uri="{FF2B5EF4-FFF2-40B4-BE49-F238E27FC236}">
                <a16:creationId xmlns:a16="http://schemas.microsoft.com/office/drawing/2014/main" id="{59E29157-77A6-4A85-8F36-01CFCC4A6AA5}"/>
              </a:ext>
            </a:extLst>
          </p:cNvPr>
          <p:cNvSpPr/>
          <p:nvPr/>
        </p:nvSpPr>
        <p:spPr>
          <a:xfrm rot="16200000">
            <a:off x="-1189063" y="6822659"/>
            <a:ext cx="2711550" cy="237744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Delayed Phase</a:t>
            </a:r>
          </a:p>
        </p:txBody>
      </p:sp>
      <p:sp>
        <p:nvSpPr>
          <p:cNvPr id="79" name="Rounded Rectangle 50">
            <a:extLst>
              <a:ext uri="{FF2B5EF4-FFF2-40B4-BE49-F238E27FC236}">
                <a16:creationId xmlns:a16="http://schemas.microsoft.com/office/drawing/2014/main" id="{6450F921-EA32-47F5-AB97-DEDAB1079C2C}"/>
              </a:ext>
            </a:extLst>
          </p:cNvPr>
          <p:cNvSpPr/>
          <p:nvPr/>
        </p:nvSpPr>
        <p:spPr>
          <a:xfrm rot="16200000">
            <a:off x="-2154372" y="3036617"/>
            <a:ext cx="4642166" cy="237744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875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Acute Phase</a:t>
            </a:r>
          </a:p>
        </p:txBody>
      </p:sp>
      <p:sp>
        <p:nvSpPr>
          <p:cNvPr id="2" name="Rectangle: Rounded Corners 97">
            <a:extLst>
              <a:ext uri="{FF2B5EF4-FFF2-40B4-BE49-F238E27FC236}">
                <a16:creationId xmlns:a16="http://schemas.microsoft.com/office/drawing/2014/main" id="{863FCC41-4D28-2E68-03F5-81B115A2F0E1}"/>
              </a:ext>
            </a:extLst>
          </p:cNvPr>
          <p:cNvSpPr/>
          <p:nvPr/>
        </p:nvSpPr>
        <p:spPr>
          <a:xfrm>
            <a:off x="520700" y="7913198"/>
            <a:ext cx="6192519" cy="318838"/>
          </a:xfrm>
          <a:prstGeom prst="roundRect">
            <a:avLst/>
          </a:prstGeom>
          <a:solidFill>
            <a:srgbClr val="3D3D3D"/>
          </a:solidFill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/>
          <a:p>
            <a:pPr algn="ctr" defTabSz="192877">
              <a:defRPr/>
            </a:pPr>
            <a:r>
              <a:rPr lang="en-US" sz="1000" dirty="0">
                <a:solidFill>
                  <a:schemeClr val="bg1"/>
                </a:solidFill>
                <a:latin typeface="Arial"/>
                <a:cs typeface="Arial"/>
              </a:rPr>
              <a:t>Do not use 5HT3RAs in the delayed phase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9" name="Rectangle: Rounded Corners 4">
            <a:extLst>
              <a:ext uri="{FF2B5EF4-FFF2-40B4-BE49-F238E27FC236}">
                <a16:creationId xmlns:a16="http://schemas.microsoft.com/office/drawing/2014/main" id="{40E931BB-2559-4BF7-895A-9400B938AC8F}"/>
              </a:ext>
            </a:extLst>
          </p:cNvPr>
          <p:cNvSpPr/>
          <p:nvPr/>
        </p:nvSpPr>
        <p:spPr>
          <a:xfrm>
            <a:off x="5262298" y="2507338"/>
            <a:ext cx="1481328" cy="678124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8493">
              <a:defRPr/>
            </a:pPr>
            <a:r>
              <a:rPr lang="en-CA" sz="1000" dirty="0">
                <a:latin typeface="Arial"/>
                <a:cs typeface="Arial"/>
              </a:rPr>
              <a:t>Able to receive (</a:t>
            </a:r>
            <a:r>
              <a:rPr lang="en-CA" sz="1000" dirty="0" err="1">
                <a:latin typeface="Arial"/>
                <a:cs typeface="Arial"/>
              </a:rPr>
              <a:t>fos</a:t>
            </a:r>
            <a:r>
              <a:rPr lang="en-CA" sz="1000" dirty="0">
                <a:latin typeface="Arial"/>
                <a:cs typeface="Arial"/>
              </a:rPr>
              <a:t>)</a:t>
            </a:r>
            <a:r>
              <a:rPr lang="en-CA" sz="1000" dirty="0" err="1">
                <a:latin typeface="Arial"/>
                <a:cs typeface="Arial"/>
              </a:rPr>
              <a:t>aprepitant</a:t>
            </a:r>
            <a:r>
              <a:rPr lang="en-CA" sz="1000" dirty="0">
                <a:latin typeface="Arial"/>
                <a:cs typeface="Arial"/>
              </a:rPr>
              <a:t> </a:t>
            </a:r>
            <a:endParaRPr lang="en-CA" sz="1000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108493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</a:p>
          <a:p>
            <a:pPr algn="ctr" defTabSz="108493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dexamethasone</a:t>
            </a:r>
          </a:p>
        </p:txBody>
      </p:sp>
      <p:sp>
        <p:nvSpPr>
          <p:cNvPr id="44" name="Rectangle: Rounded Corners 4">
            <a:extLst>
              <a:ext uri="{FF2B5EF4-FFF2-40B4-BE49-F238E27FC236}">
                <a16:creationId xmlns:a16="http://schemas.microsoft.com/office/drawing/2014/main" id="{6B2BD5E4-D3AF-47A7-9162-A6B63D024680}"/>
              </a:ext>
            </a:extLst>
          </p:cNvPr>
          <p:cNvSpPr/>
          <p:nvPr/>
        </p:nvSpPr>
        <p:spPr>
          <a:xfrm>
            <a:off x="442243" y="2531901"/>
            <a:ext cx="1525654" cy="678124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 defTabSz="108493">
              <a:defRPr/>
            </a:pPr>
            <a:r>
              <a:rPr lang="en-CA" sz="1000" dirty="0">
                <a:latin typeface="Arial"/>
                <a:cs typeface="Arial"/>
              </a:rPr>
              <a:t>Unable to receive*</a:t>
            </a:r>
            <a:endParaRPr lang="en-US" dirty="0"/>
          </a:p>
          <a:p>
            <a:pPr algn="ctr" defTabSz="108493">
              <a:defRPr/>
            </a:pPr>
            <a:r>
              <a:rPr lang="en-CA" sz="1000" dirty="0">
                <a:latin typeface="Arial"/>
                <a:cs typeface="Arial"/>
              </a:rPr>
              <a:t> (</a:t>
            </a:r>
            <a:r>
              <a:rPr lang="en-CA" sz="1000" dirty="0" err="1">
                <a:latin typeface="Arial"/>
                <a:cs typeface="Arial"/>
              </a:rPr>
              <a:t>fos</a:t>
            </a:r>
            <a:r>
              <a:rPr lang="en-CA" sz="1000" dirty="0">
                <a:latin typeface="Arial"/>
                <a:cs typeface="Arial"/>
              </a:rPr>
              <a:t>)</a:t>
            </a:r>
            <a:r>
              <a:rPr lang="en-CA" sz="1000" dirty="0" err="1">
                <a:latin typeface="Arial"/>
                <a:cs typeface="Arial"/>
              </a:rPr>
              <a:t>aprepitant</a:t>
            </a:r>
            <a:endParaRPr lang="en-CA" dirty="0"/>
          </a:p>
          <a:p>
            <a:pPr algn="ctr" defTabSz="108493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+ </a:t>
            </a:r>
          </a:p>
          <a:p>
            <a:pPr algn="ctr" defTabSz="108493">
              <a:defRPr/>
            </a:pPr>
            <a:r>
              <a:rPr lang="en-CA" sz="10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dexamethasone</a:t>
            </a:r>
          </a:p>
        </p:txBody>
      </p: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4B1749D8-CA03-41FB-8DE5-BCB21D6B56E2}"/>
              </a:ext>
            </a:extLst>
          </p:cNvPr>
          <p:cNvCxnSpPr>
            <a:cxnSpLocks/>
            <a:stCxn id="121" idx="2"/>
            <a:endCxn id="49" idx="0"/>
          </p:cNvCxnSpPr>
          <p:nvPr/>
        </p:nvCxnSpPr>
        <p:spPr>
          <a:xfrm rot="16200000" flipH="1">
            <a:off x="4231578" y="735954"/>
            <a:ext cx="1068776" cy="2473991"/>
          </a:xfrm>
          <a:prstGeom prst="bentConnector3">
            <a:avLst>
              <a:gd name="adj1" fmla="val 72268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7E6F385A-62C1-46DC-9879-A99754DBDD47}"/>
              </a:ext>
            </a:extLst>
          </p:cNvPr>
          <p:cNvCxnSpPr>
            <a:cxnSpLocks/>
            <a:stCxn id="121" idx="2"/>
            <a:endCxn id="30" idx="0"/>
          </p:cNvCxnSpPr>
          <p:nvPr/>
        </p:nvCxnSpPr>
        <p:spPr>
          <a:xfrm rot="16200000" flipH="1">
            <a:off x="3427332" y="1540201"/>
            <a:ext cx="1093338" cy="890060"/>
          </a:xfrm>
          <a:prstGeom prst="bentConnector3">
            <a:avLst>
              <a:gd name="adj1" fmla="val 70622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Connector: Elbow 15">
            <a:extLst>
              <a:ext uri="{FF2B5EF4-FFF2-40B4-BE49-F238E27FC236}">
                <a16:creationId xmlns:a16="http://schemas.microsoft.com/office/drawing/2014/main" id="{B0BBA02B-9A82-416E-9443-2033935EB0D1}"/>
              </a:ext>
            </a:extLst>
          </p:cNvPr>
          <p:cNvCxnSpPr>
            <a:cxnSpLocks/>
            <a:stCxn id="121" idx="2"/>
            <a:endCxn id="23" idx="0"/>
          </p:cNvCxnSpPr>
          <p:nvPr/>
        </p:nvCxnSpPr>
        <p:spPr>
          <a:xfrm rot="5400000">
            <a:off x="2623936" y="1626865"/>
            <a:ext cx="1093338" cy="716733"/>
          </a:xfrm>
          <a:prstGeom prst="bentConnector3">
            <a:avLst>
              <a:gd name="adj1" fmla="val 70622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Connector: Elbow 20">
            <a:extLst>
              <a:ext uri="{FF2B5EF4-FFF2-40B4-BE49-F238E27FC236}">
                <a16:creationId xmlns:a16="http://schemas.microsoft.com/office/drawing/2014/main" id="{CFEE96A5-EA47-4565-AE62-778DD2AF5188}"/>
              </a:ext>
            </a:extLst>
          </p:cNvPr>
          <p:cNvCxnSpPr>
            <a:cxnSpLocks/>
            <a:stCxn id="121" idx="2"/>
            <a:endCxn id="44" idx="0"/>
          </p:cNvCxnSpPr>
          <p:nvPr/>
        </p:nvCxnSpPr>
        <p:spPr>
          <a:xfrm rot="5400000">
            <a:off x="1820352" y="823281"/>
            <a:ext cx="1093339" cy="2323901"/>
          </a:xfrm>
          <a:prstGeom prst="bentConnector3">
            <a:avLst>
              <a:gd name="adj1" fmla="val 70090"/>
            </a:avLst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39980194-6138-476B-9139-95C75DCB6AFC}"/>
              </a:ext>
            </a:extLst>
          </p:cNvPr>
          <p:cNvCxnSpPr>
            <a:cxnSpLocks/>
            <a:stCxn id="44" idx="2"/>
            <a:endCxn id="90" idx="0"/>
          </p:cNvCxnSpPr>
          <p:nvPr/>
        </p:nvCxnSpPr>
        <p:spPr>
          <a:xfrm>
            <a:off x="1205070" y="3210025"/>
            <a:ext cx="0" cy="56834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B5AC8376-420A-4668-949F-AB504E9A3405}"/>
              </a:ext>
            </a:extLst>
          </p:cNvPr>
          <p:cNvCxnSpPr>
            <a:cxnSpLocks/>
            <a:stCxn id="23" idx="2"/>
            <a:endCxn id="92" idx="0"/>
          </p:cNvCxnSpPr>
          <p:nvPr/>
        </p:nvCxnSpPr>
        <p:spPr>
          <a:xfrm>
            <a:off x="2812238" y="3208556"/>
            <a:ext cx="1660" cy="56981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Arrow Connector 70">
            <a:extLst>
              <a:ext uri="{FF2B5EF4-FFF2-40B4-BE49-F238E27FC236}">
                <a16:creationId xmlns:a16="http://schemas.microsoft.com/office/drawing/2014/main" id="{255346AA-5986-4BEB-BC5F-DAF668C3E6B2}"/>
              </a:ext>
            </a:extLst>
          </p:cNvPr>
          <p:cNvCxnSpPr>
            <a:cxnSpLocks/>
            <a:stCxn id="30" idx="2"/>
            <a:endCxn id="95" idx="0"/>
          </p:cNvCxnSpPr>
          <p:nvPr/>
        </p:nvCxnSpPr>
        <p:spPr>
          <a:xfrm>
            <a:off x="4419031" y="3210024"/>
            <a:ext cx="15275" cy="56834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>
            <a:extLst>
              <a:ext uri="{FF2B5EF4-FFF2-40B4-BE49-F238E27FC236}">
                <a16:creationId xmlns:a16="http://schemas.microsoft.com/office/drawing/2014/main" id="{DF4B600E-29E5-4FE2-96DB-991F3242D501}"/>
              </a:ext>
            </a:extLst>
          </p:cNvPr>
          <p:cNvCxnSpPr>
            <a:cxnSpLocks/>
            <a:stCxn id="49" idx="2"/>
            <a:endCxn id="101" idx="0"/>
          </p:cNvCxnSpPr>
          <p:nvPr/>
        </p:nvCxnSpPr>
        <p:spPr>
          <a:xfrm>
            <a:off x="6002962" y="3185462"/>
            <a:ext cx="0" cy="597841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8DC1EEAC-A2F2-4305-A677-8B5F1603C232}"/>
              </a:ext>
            </a:extLst>
          </p:cNvPr>
          <p:cNvCxnSpPr>
            <a:cxnSpLocks/>
            <a:stCxn id="92" idx="2"/>
            <a:endCxn id="56" idx="0"/>
          </p:cNvCxnSpPr>
          <p:nvPr/>
        </p:nvCxnSpPr>
        <p:spPr>
          <a:xfrm flipH="1">
            <a:off x="2810195" y="4935678"/>
            <a:ext cx="3703" cy="77599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Arrow Connector 88">
            <a:extLst>
              <a:ext uri="{FF2B5EF4-FFF2-40B4-BE49-F238E27FC236}">
                <a16:creationId xmlns:a16="http://schemas.microsoft.com/office/drawing/2014/main" id="{75B7FDE6-B95B-4E65-96B7-D3D06CD42A79}"/>
              </a:ext>
            </a:extLst>
          </p:cNvPr>
          <p:cNvCxnSpPr>
            <a:cxnSpLocks/>
            <a:stCxn id="95" idx="2"/>
            <a:endCxn id="58" idx="0"/>
          </p:cNvCxnSpPr>
          <p:nvPr/>
        </p:nvCxnSpPr>
        <p:spPr>
          <a:xfrm>
            <a:off x="4434306" y="4800935"/>
            <a:ext cx="0" cy="90657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>
            <a:extLst>
              <a:ext uri="{FF2B5EF4-FFF2-40B4-BE49-F238E27FC236}">
                <a16:creationId xmlns:a16="http://schemas.microsoft.com/office/drawing/2014/main" id="{F8353FA7-11A8-4727-B0F4-E7959936EF6A}"/>
              </a:ext>
            </a:extLst>
          </p:cNvPr>
          <p:cNvCxnSpPr>
            <a:cxnSpLocks/>
            <a:stCxn id="101" idx="2"/>
            <a:endCxn id="60" idx="0"/>
          </p:cNvCxnSpPr>
          <p:nvPr/>
        </p:nvCxnSpPr>
        <p:spPr>
          <a:xfrm>
            <a:off x="6002962" y="5353080"/>
            <a:ext cx="0" cy="31433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>
            <a:extLst>
              <a:ext uri="{FF2B5EF4-FFF2-40B4-BE49-F238E27FC236}">
                <a16:creationId xmlns:a16="http://schemas.microsoft.com/office/drawing/2014/main" id="{175A4D2F-14FA-4E12-B29D-FE0F6C1A4D52}"/>
              </a:ext>
            </a:extLst>
          </p:cNvPr>
          <p:cNvSpPr txBox="1"/>
          <p:nvPr/>
        </p:nvSpPr>
        <p:spPr>
          <a:xfrm>
            <a:off x="146762" y="8219336"/>
            <a:ext cx="6857999" cy="8187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lIns="91440" tIns="45720" rIns="91440" bIns="45720" rtlCol="0" anchor="ctr"/>
          <a:lstStyle>
            <a:defPPr>
              <a:defRPr lang="en-US"/>
            </a:defPPr>
            <a:lvl1pPr algn="ctr" defTabSz="192877">
              <a:defRPr sz="1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pPr algn="l"/>
            <a:r>
              <a:rPr lang="en-CA" b="1" dirty="0">
                <a:solidFill>
                  <a:schemeClr val="tx1"/>
                </a:solidFill>
                <a:latin typeface="Arial"/>
                <a:cs typeface="Arial"/>
              </a:rPr>
              <a:t>*child &lt;6 months old or receiving chemotherapy known or suspected to interact with (</a:t>
            </a:r>
            <a:r>
              <a:rPr lang="en-CA" b="1" dirty="0" err="1">
                <a:solidFill>
                  <a:schemeClr val="tx1"/>
                </a:solidFill>
                <a:latin typeface="Arial"/>
                <a:cs typeface="Arial"/>
              </a:rPr>
              <a:t>fos</a:t>
            </a:r>
            <a:r>
              <a:rPr lang="en-CA" b="1" dirty="0">
                <a:solidFill>
                  <a:schemeClr val="tx1"/>
                </a:solidFill>
                <a:latin typeface="Arial"/>
                <a:cs typeface="Arial"/>
              </a:rPr>
              <a:t>)</a:t>
            </a:r>
            <a:r>
              <a:rPr lang="en-CA" b="1" dirty="0" err="1">
                <a:solidFill>
                  <a:schemeClr val="tx1"/>
                </a:solidFill>
                <a:latin typeface="Arial"/>
                <a:cs typeface="Arial"/>
              </a:rPr>
              <a:t>aprepitant</a:t>
            </a:r>
            <a:endParaRPr lang="en-US" b="1" dirty="0" err="1">
              <a:solidFill>
                <a:schemeClr val="tx1"/>
              </a:solidFill>
            </a:endParaRPr>
          </a:p>
          <a:p>
            <a:pPr algn="l"/>
            <a:r>
              <a:rPr lang="en-US" b="1" dirty="0">
                <a:latin typeface="Arial"/>
                <a:cs typeface="Arial"/>
              </a:rPr>
              <a:t>**</a:t>
            </a:r>
            <a:r>
              <a:rPr lang="en-CA" b="1" dirty="0">
                <a:latin typeface="Arial"/>
                <a:cs typeface="Arial"/>
              </a:rPr>
              <a:t>Use palonosetron in the acute phase as the preferred 5HT3RA in patients at high risk of delayed phase CINV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F306EBF-B185-0617-2BBE-16DFBF6F26D3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>
                <a:cs typeface="Calibri"/>
              </a:rPr>
              <a:t>Version Date: 17Oct2022</a:t>
            </a:r>
          </a:p>
        </p:txBody>
      </p:sp>
    </p:spTree>
    <p:extLst>
      <p:ext uri="{BB962C8B-B14F-4D97-AF65-F5344CB8AC3E}">
        <p14:creationId xmlns:p14="http://schemas.microsoft.com/office/powerpoint/2010/main" val="4146950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943100" y="1544410"/>
            <a:ext cx="2971800" cy="2830740"/>
          </a:xfrm>
          <a:prstGeom prst="roundRect">
            <a:avLst/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800" dirty="0"/>
              <a:t>         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5830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Nausea and Vomiting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49"/>
            <a:ext cx="1054099" cy="357681"/>
          </a:xfrm>
          <a:prstGeom prst="rect">
            <a:avLst/>
          </a:prstGeom>
        </p:spPr>
      </p:pic>
      <p:cxnSp>
        <p:nvCxnSpPr>
          <p:cNvPr id="25" name="Straight Arrow Connector 24"/>
          <p:cNvCxnSpPr/>
          <p:nvPr/>
        </p:nvCxnSpPr>
        <p:spPr>
          <a:xfrm>
            <a:off x="3428062" y="2262171"/>
            <a:ext cx="938" cy="53147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393012" y="2815432"/>
            <a:ext cx="2070099" cy="1397351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Before each fraction and on the day after each fraction:</a:t>
            </a:r>
          </a:p>
          <a:p>
            <a:pPr algn="ctr"/>
            <a:endParaRPr lang="en-US" sz="1000" u="sng" dirty="0">
              <a:latin typeface="Arial" panose="020B0604020202020204" pitchFamily="34" charset="0"/>
              <a:cs typeface="Arial" panose="020B0604020202020204" pitchFamily="34" charset="0"/>
              <a:hlinkClick r:id="rId4"/>
            </a:endParaRP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Granisetron or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ondansetron or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palonosetron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dexamethasone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684662" y="1913521"/>
            <a:ext cx="1486800" cy="532800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493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</a:t>
            </a:r>
          </a:p>
          <a:p>
            <a:pPr algn="ctr" defTabSz="108493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Emetic Risk Radiation Therapy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7F54558-E06E-7028-9B27-ED649AF6452D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>
                <a:cs typeface="Calibri"/>
              </a:rPr>
              <a:t>Version Date: 17Oct2022</a:t>
            </a:r>
          </a:p>
        </p:txBody>
      </p:sp>
    </p:spTree>
    <p:extLst>
      <p:ext uri="{BB962C8B-B14F-4D97-AF65-F5344CB8AC3E}">
        <p14:creationId xmlns:p14="http://schemas.microsoft.com/office/powerpoint/2010/main" val="29878766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1943100" y="1544410"/>
            <a:ext cx="2971800" cy="2830740"/>
          </a:xfrm>
          <a:prstGeom prst="roundRect">
            <a:avLst/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800" dirty="0"/>
              <a:t>         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5830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Nausea and Vomiting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49"/>
            <a:ext cx="1054099" cy="357681"/>
          </a:xfrm>
          <a:prstGeom prst="rect">
            <a:avLst/>
          </a:prstGeom>
        </p:spPr>
      </p:pic>
      <p:cxnSp>
        <p:nvCxnSpPr>
          <p:cNvPr id="25" name="Straight Arrow Connector 24"/>
          <p:cNvCxnSpPr>
            <a:stCxn id="30" idx="2"/>
          </p:cNvCxnSpPr>
          <p:nvPr/>
        </p:nvCxnSpPr>
        <p:spPr>
          <a:xfrm>
            <a:off x="3428062" y="2446321"/>
            <a:ext cx="938" cy="53147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393012" y="2977799"/>
            <a:ext cx="2070099" cy="1199082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Before the first 5 fractions: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Granisetron or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ondansetron or 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palonosetron</a:t>
            </a:r>
          </a:p>
          <a:p>
            <a:pPr algn="ctr"/>
            <a:r>
              <a:rPr lang="en-CA" sz="1000" dirty="0">
                <a:latin typeface="Arial" panose="020B0604020202020204" pitchFamily="34" charset="0"/>
                <a:cs typeface="Arial" panose="020B0604020202020204" pitchFamily="34" charset="0"/>
              </a:rPr>
              <a:t>±</a:t>
            </a:r>
          </a:p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dexamethasone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684662" y="1913521"/>
            <a:ext cx="1486800" cy="532800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8493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Moderate</a:t>
            </a:r>
          </a:p>
          <a:p>
            <a:pPr algn="ctr" defTabSz="108493">
              <a:defRPr/>
            </a:pPr>
            <a:r>
              <a:rPr lang="en-CA" sz="1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Emetic Risk Radiation Therapy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158298B-4E40-F96F-402D-B070ADC63318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>
                <a:cs typeface="Calibri"/>
              </a:rPr>
              <a:t>Version Date: 17Oct2022</a:t>
            </a:r>
          </a:p>
        </p:txBody>
      </p:sp>
    </p:spTree>
    <p:extLst>
      <p:ext uri="{BB962C8B-B14F-4D97-AF65-F5344CB8AC3E}">
        <p14:creationId xmlns:p14="http://schemas.microsoft.com/office/powerpoint/2010/main" val="937801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34411" y="975223"/>
            <a:ext cx="6433851" cy="8031297"/>
          </a:xfrm>
          <a:prstGeom prst="roundRect">
            <a:avLst>
              <a:gd name="adj" fmla="val 2167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800"/>
              <a:t>         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5830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Nausea and Vomiting Care Pathway</a:t>
            </a:r>
            <a:endParaRPr lang="en-CA" sz="1400" b="1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" action="ppaction://noac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7349"/>
            <a:ext cx="1054099" cy="357681"/>
          </a:xfrm>
          <a:prstGeom prst="rect">
            <a:avLst/>
          </a:prstGeom>
        </p:spPr>
      </p:pic>
      <p:graphicFrame>
        <p:nvGraphicFramePr>
          <p:cNvPr id="15" name="Table 14"/>
          <p:cNvGraphicFramePr>
            <a:graphicFrameLocks noGrp="1"/>
          </p:cNvGraphicFramePr>
          <p:nvPr/>
        </p:nvGraphicFramePr>
        <p:xfrm>
          <a:off x="3541341" y="4671077"/>
          <a:ext cx="3063600" cy="42564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3600">
                  <a:extLst>
                    <a:ext uri="{9D8B030D-6E8A-4147-A177-3AD203B41FA5}">
                      <a16:colId xmlns:a16="http://schemas.microsoft.com/office/drawing/2014/main" val="469482075"/>
                    </a:ext>
                  </a:extLst>
                </a:gridCol>
              </a:tblGrid>
              <a:tr h="4256435">
                <a:tc>
                  <a:txBody>
                    <a:bodyPr/>
                    <a:lstStyle/>
                    <a:p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Single-agent regimens:</a:t>
                      </a:r>
                    </a:p>
                    <a:p>
                      <a:pPr lvl="1"/>
                      <a:r>
                        <a:rPr lang="en-US" sz="9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Asparaginase</a:t>
                      </a:r>
                      <a:r>
                        <a:rPr lang="en-US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US" sz="900" b="0" i="1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Erwinia</a:t>
                      </a:r>
                      <a:r>
                        <a:rPr lang="en-US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IV ≥ 20,000 IU/m</a:t>
                      </a:r>
                      <a:r>
                        <a:rPr lang="en-US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  <a:endParaRPr lang="en-CA" sz="900" b="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en-US" sz="9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Busulfan</a:t>
                      </a:r>
                      <a:r>
                        <a:rPr lang="en-US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≥ 0.8mg/kg/dose</a:t>
                      </a:r>
                      <a:endParaRPr lang="en-CA" sz="900" b="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en-US" sz="9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Busulfan</a:t>
                      </a:r>
                      <a:r>
                        <a:rPr lang="en-US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≥ 1mg/kg/dose  </a:t>
                      </a:r>
                      <a:endParaRPr lang="en-CA" sz="900" b="0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Carboplatin IV ≥ 175 mg/m</a:t>
                      </a:r>
                      <a:r>
                        <a:rPr lang="en-US" sz="900" b="0" kern="12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  <a:endParaRPr lang="en-CA" sz="900" b="0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Cisplatin IV ≥ 12 mg/m2/dose</a:t>
                      </a:r>
                      <a:endParaRPr lang="en-CA" sz="900" b="0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Cyclophosphamide IV ≥ 1,200 mg/m</a:t>
                      </a:r>
                      <a:r>
                        <a:rPr lang="en-US" sz="900" b="0" kern="12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  <a:endParaRPr lang="en-CA" sz="900" b="0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en-US" sz="9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Cytarabine</a:t>
                      </a:r>
                      <a:r>
                        <a:rPr lang="en-US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≥ 3g/m</a:t>
                      </a:r>
                      <a:r>
                        <a:rPr lang="en-US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/day</a:t>
                      </a:r>
                      <a:endParaRPr lang="en-CA" sz="900" b="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Dactinomycin IV ≥ 1.35 mg/m</a:t>
                      </a:r>
                      <a:r>
                        <a:rPr lang="en-US" sz="900" b="0" kern="12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  <a:endParaRPr lang="en-CA" sz="900" b="0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Doxorubicin IV ≥ 30 mg/m</a:t>
                      </a:r>
                      <a:r>
                        <a:rPr lang="en-US" sz="900" b="0" kern="12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  <a:endParaRPr lang="en-CA" sz="900" b="0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Idarubicin PO ≥ 30 mg/m</a:t>
                      </a:r>
                      <a:r>
                        <a:rPr lang="en-US" sz="900" b="0" kern="12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  <a:endParaRPr lang="en-CA" sz="900" b="0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Melphalan IV</a:t>
                      </a:r>
                      <a:endParaRPr lang="en-CA" sz="900" b="0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Methotrexate IV ≥ 12 g/m</a:t>
                      </a:r>
                      <a:r>
                        <a:rPr lang="en-US" sz="900" b="0" kern="12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US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endParaRPr lang="en-US" sz="900" b="0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0">
                        <a:buNone/>
                      </a:pPr>
                      <a:r>
                        <a:rPr lang="en-C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Multiple-agent regimens:</a:t>
                      </a:r>
                    </a:p>
                    <a:p>
                      <a:pPr lvl="1">
                        <a:buNone/>
                      </a:pP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Cyclophosphamide ≥ 600 mg/m</a:t>
                      </a:r>
                      <a:r>
                        <a:rPr lang="fr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+ </a:t>
                      </a:r>
                      <a:endParaRPr lang="en-CA" sz="900" b="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2">
                        <a:buNone/>
                      </a:pP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dactinomycin ≥ 1 mg/m</a:t>
                      </a:r>
                      <a:r>
                        <a:rPr lang="fr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  <a:endParaRPr lang="en-CA" sz="900" b="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>
                        <a:buNone/>
                      </a:pP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Cyclophosphamide ≥ 400 mg/m</a:t>
                      </a:r>
                      <a:r>
                        <a:rPr lang="fr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+ </a:t>
                      </a:r>
                      <a:endParaRPr lang="en-CA" sz="900" b="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2">
                        <a:buNone/>
                      </a:pP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doxorubicin ≥ 40 mg/m</a:t>
                      </a:r>
                      <a:r>
                        <a:rPr lang="fr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  <a:endParaRPr lang="en-CA" sz="900" b="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>
                        <a:buNone/>
                      </a:pP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Cytarabine IV ≥ 90 mg/m</a:t>
                      </a:r>
                      <a:r>
                        <a:rPr lang="fr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+ </a:t>
                      </a:r>
                      <a:endParaRPr lang="en-CA" sz="900" b="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2">
                        <a:buNone/>
                      </a:pP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methotrexate IV ≥ 150 mg/m</a:t>
                      </a:r>
                      <a:r>
                        <a:rPr lang="fr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  <a:endParaRPr lang="en-CA" sz="900" b="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>
                        <a:buNone/>
                      </a:pP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Cytarabine IV + </a:t>
                      </a:r>
                      <a:r>
                        <a:rPr lang="fr-CA" sz="9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teniposide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</a:t>
                      </a:r>
                      <a:endParaRPr lang="en-CA" sz="900" b="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>
                        <a:buNone/>
                      </a:pPr>
                      <a:r>
                        <a:rPr lang="fr-CA" sz="9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Dacarbazine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≥ 250 mg/m</a:t>
                      </a:r>
                      <a:r>
                        <a:rPr lang="fr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+ </a:t>
                      </a:r>
                      <a:endParaRPr lang="en-CA" sz="900" b="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2">
                        <a:buNone/>
                      </a:pP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doxorubicin IV ≥ 60 mg/m</a:t>
                      </a:r>
                      <a:r>
                        <a:rPr lang="fr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  <a:endParaRPr lang="en-CA" sz="900" b="0" kern="12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>
                        <a:buNone/>
                      </a:pPr>
                      <a:r>
                        <a:rPr lang="en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Dactinomycin IV ≥ 900 µg/m</a:t>
                      </a:r>
                      <a:r>
                        <a:rPr lang="en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+ </a:t>
                      </a:r>
                      <a:r>
                        <a:rPr lang="en-CA" sz="9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ifosfamide</a:t>
                      </a:r>
                      <a:r>
                        <a:rPr lang="en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≥ 3 g/m</a:t>
                      </a:r>
                      <a:r>
                        <a:rPr lang="en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  <a:endParaRPr lang="en-CA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>
                        <a:buNone/>
                      </a:pPr>
                      <a:r>
                        <a:rPr lang="en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Etoposide IV ≥ 60 mg/m</a:t>
                      </a:r>
                      <a:r>
                        <a:rPr lang="en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+ </a:t>
                      </a:r>
                      <a:r>
                        <a:rPr lang="en-CA" sz="9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ifosfamide</a:t>
                      </a:r>
                      <a:r>
                        <a:rPr lang="en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≥ 1.2 g/m</a:t>
                      </a:r>
                      <a:r>
                        <a:rPr lang="en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  <a:endParaRPr lang="en-CA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r>
                        <a:rPr lang="en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Etoposide IV ≥ 250 mg/m</a:t>
                      </a:r>
                      <a:r>
                        <a:rPr lang="en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+ </a:t>
                      </a:r>
                      <a:r>
                        <a:rPr lang="en-CA" sz="9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thiotepa</a:t>
                      </a:r>
                      <a:r>
                        <a:rPr lang="en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≥ 300 mg/m</a:t>
                      </a:r>
                      <a:r>
                        <a:rPr lang="en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  <a:endParaRPr lang="en-CA" sz="900" b="0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57010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963642" y="4395347"/>
            <a:ext cx="23545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>
                <a:latin typeface="Arial" panose="020B0604020202020204" pitchFamily="34" charset="0"/>
                <a:cs typeface="Arial" panose="020B0604020202020204" pitchFamily="34" charset="0"/>
              </a:rPr>
              <a:t>High Emetic Risk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328966" y="4671077"/>
          <a:ext cx="3063022" cy="42679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3022">
                  <a:extLst>
                    <a:ext uri="{9D8B030D-6E8A-4147-A177-3AD203B41FA5}">
                      <a16:colId xmlns:a16="http://schemas.microsoft.com/office/drawing/2014/main" val="469482075"/>
                    </a:ext>
                  </a:extLst>
                </a:gridCol>
              </a:tblGrid>
              <a:tr h="4267931">
                <a:tc>
                  <a:txBody>
                    <a:bodyPr/>
                    <a:lstStyle/>
                    <a:p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Single-agent regimens: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Cyclophosphamide IV 1000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Cytarabine</a:t>
                      </a:r>
                      <a:r>
                        <a:rPr lang="en-C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75 mg/m</a:t>
                      </a:r>
                      <a:r>
                        <a:rPr lang="en-CA" sz="900" b="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Dactinomycin IV 10 µg/kg/dose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Doxorubicin IV 25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Gemtuzumab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3–9mg/m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Imatinib</a:t>
                      </a:r>
                      <a:r>
                        <a:rPr lang="en-C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&gt; 260 mg/m</a:t>
                      </a:r>
                      <a:r>
                        <a:rPr lang="en-CA" sz="900" b="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/day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Interferon alpha IV 15–30 million U/m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/day</a:t>
                      </a:r>
                    </a:p>
                    <a:p>
                      <a:pPr lvl="1"/>
                      <a:r>
                        <a:rPr lang="en-CA" sz="9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Ixabepilone</a:t>
                      </a:r>
                      <a:r>
                        <a:rPr lang="en-C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3–10 mg/m</a:t>
                      </a:r>
                      <a:r>
                        <a:rPr lang="en-CA" sz="900" b="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Methotrexate IV 5 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Methotrexate IT</a:t>
                      </a:r>
                    </a:p>
                    <a:p>
                      <a:pPr lvl="1"/>
                      <a:r>
                        <a:rPr lang="en-CA" sz="900" b="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Topotecan</a:t>
                      </a:r>
                      <a:r>
                        <a:rPr lang="en-C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0.4–2.3 mg/m</a:t>
                      </a:r>
                      <a:r>
                        <a:rPr lang="en-CA" sz="900" b="0" baseline="30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/day</a:t>
                      </a:r>
                    </a:p>
                    <a:p>
                      <a:pPr lvl="1"/>
                      <a:endParaRPr lang="en-CA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lvl="1"/>
                      <a:endParaRPr lang="en-CA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Multiple-agent regimens:</a:t>
                      </a:r>
                    </a:p>
                    <a:p>
                      <a:pPr lvl="1"/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Cytarabine IV 100 mg/m</a:t>
                      </a:r>
                      <a:r>
                        <a:rPr lang="fr-CA" sz="900" b="0" kern="12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+ </a:t>
                      </a:r>
                    </a:p>
                    <a:p>
                      <a:pPr lvl="1"/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fr-CA" sz="900" b="0" kern="12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daunorubicin</a:t>
                      </a:r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45 mg/m</a:t>
                      </a:r>
                      <a:r>
                        <a:rPr lang="fr-CA" sz="900" b="0" kern="12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+ </a:t>
                      </a:r>
                    </a:p>
                    <a:p>
                      <a:pPr lvl="1"/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fr-CA" sz="9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etoposide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100 mg/m</a:t>
                      </a:r>
                      <a:r>
                        <a:rPr lang="fr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+ </a:t>
                      </a:r>
                      <a:r>
                        <a:rPr lang="fr-CA" sz="9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prednisolone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+ </a:t>
                      </a:r>
                      <a:r>
                        <a:rPr lang="fr-CA" sz="900" b="0" kern="1200" dirty="0" err="1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thioguanine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80mg/m</a:t>
                      </a:r>
                      <a:r>
                        <a:rPr lang="fr-CA" sz="900" b="0" kern="1200" baseline="300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Cytarabine 60 or 90 mg/m</a:t>
                      </a:r>
                      <a:r>
                        <a:rPr lang="fr-CA" sz="900" b="0" kern="12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+ </a:t>
                      </a:r>
                    </a:p>
                    <a:p>
                      <a:pPr lvl="1"/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methotrexate 120 mg/m</a:t>
                      </a:r>
                      <a:r>
                        <a:rPr lang="fr-CA" sz="900" b="0" kern="12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fr-CA" sz="900" b="0" kern="12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Liposomal</a:t>
                      </a:r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doxorubicin IV 20–50 mg/m</a:t>
                      </a:r>
                      <a:r>
                        <a:rPr lang="fr-CA" sz="900" b="0" kern="12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+ </a:t>
                      </a:r>
                    </a:p>
                    <a:p>
                      <a:pPr lvl="1"/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fr-CA" sz="900" b="0" kern="12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topotecan</a:t>
                      </a:r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0.6mg/m</a:t>
                      </a:r>
                      <a:r>
                        <a:rPr lang="fr-CA" sz="900" b="0" kern="1200" baseline="300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fr-CA" sz="900" b="0" kern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</a:t>
                      </a:r>
                      <a:r>
                        <a:rPr lang="fr-CA" sz="900" b="0" kern="1200" dirty="0" err="1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day</a:t>
                      </a:r>
                      <a:endParaRPr lang="fr-CA" sz="900" b="0" kern="1200" dirty="0">
                        <a:solidFill>
                          <a:sysClr val="windowText" lastClr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en-CA" sz="900" b="0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57010"/>
                  </a:ext>
                </a:extLst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13824" y="4403916"/>
            <a:ext cx="2532351" cy="318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>
                <a:latin typeface="Arial" panose="020B0604020202020204" pitchFamily="34" charset="0"/>
                <a:cs typeface="Arial" panose="020B0604020202020204" pitchFamily="34" charset="0"/>
              </a:rPr>
              <a:t>Moderate Emetic Risk </a:t>
            </a:r>
          </a:p>
        </p:txBody>
      </p:sp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3529618" y="1297497"/>
          <a:ext cx="3063600" cy="3115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3600">
                  <a:extLst>
                    <a:ext uri="{9D8B030D-6E8A-4147-A177-3AD203B41FA5}">
                      <a16:colId xmlns:a16="http://schemas.microsoft.com/office/drawing/2014/main" val="469482075"/>
                    </a:ext>
                  </a:extLst>
                </a:gridCol>
              </a:tblGrid>
              <a:tr h="3115655">
                <a:tc>
                  <a:txBody>
                    <a:bodyPr/>
                    <a:lstStyle/>
                    <a:p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Single-agent regimens: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Cyclophosphamide IV 500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Cyclophosphamide PO2–3 mg/kg/dose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Dasatinib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60–120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Erlotinib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35–150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/day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Everolimus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0.8–9mg/m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/day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Gefitinib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150–500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/day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Imatinib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260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/day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Mafosfamide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IT 1–6.5 mg/dose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Melphalan PO 0.2 mg/kg/dose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Mercaptopurine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≤ 4.2mg/kg/dose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Methotrexate 38–83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IV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Mitoxantrone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≤ 33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Procarbazine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50–100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/day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Ruxolitinib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15–21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Selumetinib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20–30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Sorafenib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150–325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Temozolomide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200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endParaRPr lang="en-CA" sz="9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Multiple-agent regimens: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Cytarabine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IV 60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+ </a:t>
                      </a:r>
                    </a:p>
                    <a:p>
                      <a:pPr lvl="2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methotrexate IV 90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57010"/>
                  </a:ext>
                </a:extLst>
              </a:tr>
            </a:tbl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3898065" y="1021732"/>
            <a:ext cx="24144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Low Emetic Risk</a:t>
            </a: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325041" y="1297497"/>
          <a:ext cx="3063023" cy="3115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63023">
                  <a:extLst>
                    <a:ext uri="{9D8B030D-6E8A-4147-A177-3AD203B41FA5}">
                      <a16:colId xmlns:a16="http://schemas.microsoft.com/office/drawing/2014/main" val="469482075"/>
                    </a:ext>
                  </a:extLst>
                </a:gridCol>
              </a:tblGrid>
              <a:tr h="3115655">
                <a:tc>
                  <a:txBody>
                    <a:bodyPr/>
                    <a:lstStyle/>
                    <a:p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Single-agent regimens: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Asparaginase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(E. </a:t>
                      </a:r>
                      <a:r>
                        <a:rPr lang="en-CA" sz="900" b="0" i="1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coli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IM ≤ 6000 IU/m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Asparaginase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</a:t>
                      </a:r>
                      <a:r>
                        <a:rPr lang="en-CA" sz="900" b="0" i="1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Erwinia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 IM ≤ 25 000 IU/m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Chlorambucil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0.2mg/kg/day PO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Doxorubicin IV 10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Liposomal doxorubicin IV ≤ 50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Mercaptopurine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≤ 4.2mg/kg/dose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Methotrexate PO/SC ≤ 10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Pracinostat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25–45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Vincristine IV ≤ 1.5mg/m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</a:t>
                      </a:r>
                    </a:p>
                    <a:p>
                      <a:pPr lvl="1"/>
                      <a:endParaRPr lang="en-CA" sz="900" b="0" dirty="0">
                        <a:solidFill>
                          <a:sysClr val="windowText" lastClr="00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Multiple-agent regimens: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Cisplatin ≤ 60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intra-arterially + </a:t>
                      </a:r>
                    </a:p>
                    <a:p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doxorubicin ≤ 30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intra-arterially</a:t>
                      </a:r>
                    </a:p>
                    <a:p>
                      <a:pPr lvl="1"/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Cisplatin ≤ 60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intra-arterially + </a:t>
                      </a:r>
                    </a:p>
                    <a:p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</a:t>
                      </a:r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pirarubicin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≤ 30 mg/m</a:t>
                      </a:r>
                      <a:r>
                        <a:rPr lang="en-CA" sz="900" b="0" baseline="3000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/dose intra-arterially</a:t>
                      </a:r>
                    </a:p>
                    <a:p>
                      <a:pPr lvl="1"/>
                      <a:r>
                        <a:rPr lang="en-CA" sz="900" b="0" dirty="0" err="1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Mercaptopurine</a:t>
                      </a:r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 ≤ 2.5mg/kg/dose + </a:t>
                      </a:r>
                    </a:p>
                    <a:p>
                      <a:r>
                        <a:rPr lang="en-CA" sz="900" b="0" dirty="0">
                          <a:solidFill>
                            <a:sysClr val="windowText" lastClr="00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	methotrexate PO ≤ 0.1mg/kg/day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195701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613824" y="1039572"/>
            <a:ext cx="26183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Minimal Emetic Risk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D2D313-E653-E11C-E729-D84069B5D2E1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>
                <a:cs typeface="Calibri"/>
              </a:rPr>
              <a:t>Version Date: 17Oct2022</a:t>
            </a:r>
          </a:p>
        </p:txBody>
      </p:sp>
    </p:spTree>
    <p:extLst>
      <p:ext uri="{BB962C8B-B14F-4D97-AF65-F5344CB8AC3E}">
        <p14:creationId xmlns:p14="http://schemas.microsoft.com/office/powerpoint/2010/main" val="17770554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34411" y="1482000"/>
            <a:ext cx="6433851" cy="2131534"/>
          </a:xfrm>
          <a:prstGeom prst="roundRect">
            <a:avLst>
              <a:gd name="adj" fmla="val 2167"/>
            </a:avLst>
          </a:prstGeom>
          <a:solidFill>
            <a:srgbClr val="D4B6D4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CA" sz="800"/>
              <a:t>                     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75830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Nausea and Vomiting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hlinkClick r:id="" action="ppaction://noaction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7349"/>
            <a:ext cx="1054099" cy="357681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731559" y="1512520"/>
            <a:ext cx="34395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1400" b="1" dirty="0">
                <a:latin typeface="Arial" panose="020B0604020202020204" pitchFamily="34" charset="0"/>
                <a:cs typeface="Arial" panose="020B0604020202020204" pitchFamily="34" charset="0"/>
              </a:rPr>
              <a:t>Emetic Risk of Planned Radiotherapy</a:t>
            </a: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352535" y="2011913"/>
          <a:ext cx="6197601" cy="1403965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1698358">
                  <a:extLst>
                    <a:ext uri="{9D8B030D-6E8A-4147-A177-3AD203B41FA5}">
                      <a16:colId xmlns:a16="http://schemas.microsoft.com/office/drawing/2014/main" val="21489916"/>
                    </a:ext>
                  </a:extLst>
                </a:gridCol>
                <a:gridCol w="4499243">
                  <a:extLst>
                    <a:ext uri="{9D8B030D-6E8A-4147-A177-3AD203B41FA5}">
                      <a16:colId xmlns:a16="http://schemas.microsoft.com/office/drawing/2014/main" val="2156487456"/>
                    </a:ext>
                  </a:extLst>
                </a:gridCol>
              </a:tblGrid>
              <a:tr h="220013">
                <a:tc>
                  <a:txBody>
                    <a:bodyPr/>
                    <a:lstStyle/>
                    <a:p>
                      <a:pPr algn="ctr" fontAlgn="t"/>
                      <a:r>
                        <a:rPr lang="en-CA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Risk Level</a:t>
                      </a:r>
                    </a:p>
                  </a:txBody>
                  <a:tcPr marL="46211" marR="46211" marT="64696" marB="554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8FBC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CA" sz="11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Site</a:t>
                      </a:r>
                    </a:p>
                  </a:txBody>
                  <a:tcPr marL="46211" marR="46211" marT="64696" marB="5545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48F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4083279"/>
                  </a:ext>
                </a:extLst>
              </a:tr>
              <a:tr h="279044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C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High (&gt; 90%)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4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r>
                        <a:rPr lang="en-CA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body irradiation</a:t>
                      </a:r>
                      <a:endParaRPr lang="en-C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2742186"/>
                  </a:ext>
                </a:extLst>
              </a:tr>
              <a:tr h="279044">
                <a:tc>
                  <a:txBody>
                    <a:bodyPr/>
                    <a:lstStyle/>
                    <a:p>
                      <a:r>
                        <a:rPr lang="en-C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Moderate (30%-90%)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4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Upper abdomen, </a:t>
                      </a:r>
                      <a:r>
                        <a:rPr lang="en-CA" sz="1100" dirty="0" err="1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craniospinal</a:t>
                      </a:r>
                      <a:r>
                        <a:rPr lang="en-CA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irradiation</a:t>
                      </a:r>
                      <a:endParaRPr lang="en-C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68049752"/>
                  </a:ext>
                </a:extLst>
              </a:tr>
              <a:tr h="279044">
                <a:tc>
                  <a:txBody>
                    <a:bodyPr/>
                    <a:lstStyle/>
                    <a:p>
                      <a:r>
                        <a:rPr lang="en-C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Low</a:t>
                      </a:r>
                      <a:r>
                        <a:rPr lang="en-CA" sz="1100" b="1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(10%-30%)</a:t>
                      </a:r>
                      <a:endParaRPr lang="en-CA" sz="11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4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Brain,</a:t>
                      </a:r>
                      <a:r>
                        <a:rPr lang="en-CA" sz="1100" baseline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head and neck, thorax, pelvis</a:t>
                      </a:r>
                      <a:endParaRPr lang="en-CA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789406"/>
                  </a:ext>
                </a:extLst>
              </a:tr>
              <a:tr h="279044">
                <a:tc>
                  <a:txBody>
                    <a:bodyPr/>
                    <a:lstStyle/>
                    <a:p>
                      <a:r>
                        <a:rPr lang="en-CA" sz="11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Minimal (&lt; 10%)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4D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CA" sz="11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Extremities, breast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102666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19AD51C4-3675-F5EB-2754-9998B82D75FB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>
                <a:cs typeface="Calibri"/>
              </a:rPr>
              <a:t>Version Date: 17Oct2022</a:t>
            </a:r>
          </a:p>
        </p:txBody>
      </p:sp>
    </p:spTree>
    <p:extLst>
      <p:ext uri="{BB962C8B-B14F-4D97-AF65-F5344CB8AC3E}">
        <p14:creationId xmlns:p14="http://schemas.microsoft.com/office/powerpoint/2010/main" val="2198127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E4CAC6-F89C-4074-97A7-0F6E6502BB4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6E53C60-B64C-4A70-AC2E-0B9D588EEDED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purl.org/dc/terms/"/>
    <ds:schemaRef ds:uri="http://www.w3.org/XML/1998/namespace"/>
    <ds:schemaRef ds:uri="http://purl.org/dc/dcmitype/"/>
    <ds:schemaRef ds:uri="http://schemas.microsoft.com/office/infopath/2007/PartnerControls"/>
    <ds:schemaRef ds:uri="ebddc168-7fa0-40c9-8d6f-30c1aa0e430c"/>
    <ds:schemaRef ds:uri="89114f3c-1103-44a3-90ff-b7b5a8b1db66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AF8791E6-42B0-47A2-A2C4-0FCCD1D0F86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2651</TotalTime>
  <Words>1535</Words>
  <Application>Microsoft Office PowerPoint</Application>
  <PresentationFormat>On-screen Show (4:3)</PresentationFormat>
  <Paragraphs>286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228</cp:revision>
  <dcterms:created xsi:type="dcterms:W3CDTF">2020-04-13T17:35:53Z</dcterms:created>
  <dcterms:modified xsi:type="dcterms:W3CDTF">2023-05-24T16:32:53Z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