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sldIdLst>
    <p:sldId id="268" r:id="rId5"/>
    <p:sldId id="266" r:id="rId6"/>
    <p:sldId id="269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B3B"/>
    <a:srgbClr val="D3D4DF"/>
    <a:srgbClr val="3D3D3D"/>
    <a:srgbClr val="848FBC"/>
    <a:srgbClr val="8473BC"/>
    <a:srgbClr val="617393"/>
    <a:srgbClr val="D4B6D4"/>
    <a:srgbClr val="9F2F80"/>
    <a:srgbClr val="D2D4E0"/>
    <a:srgbClr val="D0D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F75EC5-2DE7-3601-0B8F-480F928A30D7}" v="37" dt="2023-05-10T13:51:02.8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6" autoAdjust="0"/>
    <p:restoredTop sz="95597" autoAdjust="0"/>
  </p:normalViewPr>
  <p:slideViewPr>
    <p:cSldViewPr snapToGrid="0">
      <p:cViewPr varScale="1">
        <p:scale>
          <a:sx n="86" d="100"/>
          <a:sy n="86" d="100"/>
        </p:scale>
        <p:origin x="5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CA" baseline="0" dirty="0"/>
          </a:p>
          <a:p>
            <a:pPr marL="171450" indent="-171450">
              <a:buFontTx/>
              <a:buChar char="-"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853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44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1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7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54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2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20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0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15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68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55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5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" name="Straight Arrow Connector 102"/>
          <p:cNvCxnSpPr>
            <a:stCxn id="44" idx="2"/>
            <a:endCxn id="80" idx="0"/>
          </p:cNvCxnSpPr>
          <p:nvPr/>
        </p:nvCxnSpPr>
        <p:spPr>
          <a:xfrm>
            <a:off x="3790619" y="6498237"/>
            <a:ext cx="2744" cy="4779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019718" y="890387"/>
            <a:ext cx="5392114" cy="3745872"/>
          </a:xfrm>
          <a:prstGeom prst="roundRect">
            <a:avLst>
              <a:gd name="adj" fmla="val 10766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2758705" y="929270"/>
            <a:ext cx="1857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49" name="Rounded Rectangle 48"/>
          <p:cNvSpPr/>
          <p:nvPr/>
        </p:nvSpPr>
        <p:spPr>
          <a:xfrm rot="16200000">
            <a:off x="-1757939" y="2644019"/>
            <a:ext cx="3947003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Infertility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Picture 64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43" name="Rounded Rectangle 42"/>
          <p:cNvSpPr/>
          <p:nvPr/>
        </p:nvSpPr>
        <p:spPr>
          <a:xfrm rot="16200000">
            <a:off x="-406892" y="5711982"/>
            <a:ext cx="1244909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44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800695" y="5254247"/>
            <a:ext cx="5979847" cy="1243990"/>
          </a:xfrm>
          <a:prstGeom prst="roundRect">
            <a:avLst>
              <a:gd name="adj" fmla="val 16998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1073087" y="5298194"/>
            <a:ext cx="5435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5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88847" y="5732196"/>
            <a:ext cx="5788085" cy="306109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fertility concerns if treatment plan is changed</a:t>
            </a:r>
          </a:p>
        </p:txBody>
      </p:sp>
      <p:sp>
        <p:nvSpPr>
          <p:cNvPr id="7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098688" y="1296889"/>
            <a:ext cx="5209535" cy="289153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options as early as possible before treatment starts </a:t>
            </a:r>
          </a:p>
        </p:txBody>
      </p:sp>
      <p:sp>
        <p:nvSpPr>
          <p:cNvPr id="82" name="Rounded Rectangle 81"/>
          <p:cNvSpPr/>
          <p:nvPr/>
        </p:nvSpPr>
        <p:spPr>
          <a:xfrm rot="16200000">
            <a:off x="-656294" y="7693794"/>
            <a:ext cx="1762816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800695" y="6976186"/>
            <a:ext cx="5985336" cy="1762815"/>
          </a:xfrm>
          <a:prstGeom prst="roundRect">
            <a:avLst>
              <a:gd name="adj" fmla="val 17017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075350" y="7009428"/>
            <a:ext cx="3436026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 anchor="b">
            <a:spAutoFit/>
          </a:bodyPr>
          <a:lstStyle/>
          <a:p>
            <a:pPr algn="ctr" defTabSz="342900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and Resources 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901979" y="3636254"/>
            <a:ext cx="2367243" cy="893957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 psychology, psychiatry, social work, art therapy, chaplaincy, child life services, music therapy or recreational therapy </a:t>
            </a:r>
          </a:p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peer support groups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064062" y="4103311"/>
            <a:ext cx="806115" cy="0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092468" y="3850395"/>
            <a:ext cx="2339030" cy="505832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 psychosocial resources if patients or families are distressed about potential infertility </a:t>
            </a:r>
          </a:p>
        </p:txBody>
      </p:sp>
      <p:sp>
        <p:nvSpPr>
          <p:cNvPr id="8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901979" y="3250275"/>
            <a:ext cx="2369917" cy="341211"/>
          </a:xfrm>
          <a:prstGeom prst="roundRect">
            <a:avLst/>
          </a:prstGeom>
          <a:solidFill>
            <a:srgbClr val="3D3D3D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 testicular or ovarian cryopreservation except in a clinical trial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Elbow Connector 9"/>
          <p:cNvCxnSpPr/>
          <p:nvPr/>
        </p:nvCxnSpPr>
        <p:spPr>
          <a:xfrm>
            <a:off x="2276198" y="3091558"/>
            <a:ext cx="753638" cy="143775"/>
          </a:xfrm>
          <a:prstGeom prst="bentConnector3">
            <a:avLst>
              <a:gd name="adj1" fmla="val 99923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76198" y="2807953"/>
            <a:ext cx="0" cy="2724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0800000" flipV="1">
            <a:off x="1510832" y="3091396"/>
            <a:ext cx="772683" cy="138171"/>
          </a:xfrm>
          <a:prstGeom prst="bentConnector3">
            <a:avLst>
              <a:gd name="adj1" fmla="val 99925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171425" y="2776792"/>
            <a:ext cx="0" cy="46212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589015" y="2629430"/>
            <a:ext cx="1367717" cy="349200"/>
          </a:xfrm>
          <a:prstGeom prst="round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Post-pubertal patients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504877" y="2658409"/>
            <a:ext cx="1368000" cy="350338"/>
          </a:xfrm>
          <a:prstGeom prst="round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Pre-pubertal patients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092468" y="3244535"/>
            <a:ext cx="874817" cy="354223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Males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556698" y="3242417"/>
            <a:ext cx="874800" cy="353638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Females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Elbow Connector 94"/>
          <p:cNvCxnSpPr>
            <a:cxnSpLocks/>
          </p:cNvCxnSpPr>
          <p:nvPr/>
        </p:nvCxnSpPr>
        <p:spPr>
          <a:xfrm rot="10800000" flipV="1">
            <a:off x="2272875" y="2376514"/>
            <a:ext cx="1442901" cy="252915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88847" y="7428258"/>
            <a:ext cx="5803542" cy="315302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another discussion when the patient returns for follow up and after completion of therapy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3905389" y="4648550"/>
            <a:ext cx="0" cy="6056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89150" y="7854199"/>
            <a:ext cx="2652964" cy="454514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 reproductive services for patients who express an interest or who are ambivalent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Straight Arrow Connector 52"/>
          <p:cNvCxnSpPr>
            <a:stCxn id="52" idx="3"/>
            <a:endCxn id="56" idx="1"/>
          </p:cNvCxnSpPr>
          <p:nvPr/>
        </p:nvCxnSpPr>
        <p:spPr>
          <a:xfrm>
            <a:off x="3542114" y="8081456"/>
            <a:ext cx="878492" cy="0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758705" y="1936971"/>
            <a:ext cx="731817" cy="0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420606" y="7862613"/>
            <a:ext cx="2256327" cy="437686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Urology, gynecology, reproductive endocrinology,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oncofertility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093925" y="1678913"/>
            <a:ext cx="1970137" cy="483008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 reproductive services for patients who express an interest or who are ambivalent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901979" y="1796689"/>
            <a:ext cx="0" cy="5798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cxnSpLocks/>
          </p:cNvCxnSpPr>
          <p:nvPr/>
        </p:nvCxnSpPr>
        <p:spPr>
          <a:xfrm>
            <a:off x="3715775" y="2376514"/>
            <a:ext cx="1473102" cy="281895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490522" y="1678541"/>
            <a:ext cx="2817702" cy="472939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Urology, gynecology, reproductive endocrinology,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oncofertility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90618" y="4648550"/>
            <a:ext cx="0" cy="6056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4061EAD-1AAF-287A-D42F-4AD606319F0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14Nov2021</a:t>
            </a:r>
          </a:p>
        </p:txBody>
      </p:sp>
    </p:spTree>
    <p:extLst>
      <p:ext uri="{BB962C8B-B14F-4D97-AF65-F5344CB8AC3E}">
        <p14:creationId xmlns:p14="http://schemas.microsoft.com/office/powerpoint/2010/main" val="69373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Infertility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112704" y="1352899"/>
            <a:ext cx="4759286" cy="4380116"/>
          </a:xfrm>
          <a:prstGeom prst="roundRect">
            <a:avLst>
              <a:gd name="adj" fmla="val 16108"/>
            </a:avLst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66">
              <a:defRPr/>
            </a:pPr>
            <a:endParaRPr lang="en-CA" sz="76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730802" y="1534079"/>
            <a:ext cx="1544400" cy="608400"/>
          </a:xfrm>
          <a:prstGeom prst="roundRect">
            <a:avLst/>
          </a:prstGeom>
          <a:solidFill>
            <a:srgbClr val="848FB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Post-pubertal Males</a:t>
            </a:r>
            <a:endParaRPr lang="en-CA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262578" y="2445690"/>
            <a:ext cx="2480847" cy="621479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 sperm cryopreservation to those who will receive treatments that are likely to make them infertile</a:t>
            </a:r>
          </a:p>
        </p:txBody>
      </p:sp>
      <p:sp>
        <p:nvSpPr>
          <p:cNvPr id="2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262578" y="3919318"/>
            <a:ext cx="2480847" cy="317225"/>
          </a:xfrm>
          <a:prstGeom prst="roundRect">
            <a:avLst/>
          </a:prstGeom>
          <a:solidFill>
            <a:srgbClr val="3D3D3D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 hormonal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gonadoprotection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262578" y="4297686"/>
            <a:ext cx="2480847" cy="577100"/>
          </a:xfrm>
          <a:prstGeom prst="roundRect">
            <a:avLst/>
          </a:prstGeom>
          <a:solidFill>
            <a:srgbClr val="3D3D3D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 testicular tissue cryopreservation and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reimplantation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grafting of human testicular tissue except in a clinical trial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262578" y="3141624"/>
            <a:ext cx="2480847" cy="703238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 sperm before initiation of treatment because the quality of the sample and sperm DNA integrity may be compromised after a single treatment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60ECE2-CD56-5E2C-DCB6-4A795EBEA7A7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14Nov2021</a:t>
            </a:r>
          </a:p>
        </p:txBody>
      </p:sp>
    </p:spTree>
    <p:extLst>
      <p:ext uri="{BB962C8B-B14F-4D97-AF65-F5344CB8AC3E}">
        <p14:creationId xmlns:p14="http://schemas.microsoft.com/office/powerpoint/2010/main" val="102074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hlinkClick r:id="rId2" action="ppaction://hlinksldjump"/>
          </p:cNvPr>
          <p:cNvPicPr>
            <a:picLocks noChangeAspect="1"/>
          </p:cNvPicPr>
          <p:nvPr/>
        </p:nvPicPr>
        <p:blipFill rotWithShape="1">
          <a:blip r:embed="rId3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Infertility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028884" y="1352899"/>
            <a:ext cx="4759286" cy="4380116"/>
          </a:xfrm>
          <a:prstGeom prst="roundRect">
            <a:avLst>
              <a:gd name="adj" fmla="val 16108"/>
            </a:avLst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66">
              <a:defRPr/>
            </a:pPr>
            <a:endParaRPr lang="en-CA" sz="76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636327" y="1534079"/>
            <a:ext cx="1544400" cy="608400"/>
          </a:xfrm>
          <a:prstGeom prst="roundRect">
            <a:avLst/>
          </a:prstGeom>
          <a:solidFill>
            <a:srgbClr val="848FB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Post-pubertal Females</a:t>
            </a:r>
            <a:endParaRPr lang="en-CA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069833" y="2323659"/>
            <a:ext cx="2697860" cy="898497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6800" rIns="9000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 oocyte or embryo cryopreservation to those who will receive treatments that are likely to make them infertile</a:t>
            </a:r>
          </a:p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Timing of oocyte collection is not menstrual cycle dependent in most cases</a:t>
            </a:r>
          </a:p>
          <a:p>
            <a:pPr algn="ctr" defTabSz="342900">
              <a:defRPr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081976" y="3291494"/>
            <a:ext cx="2673574" cy="653503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offering ovarian transposition (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oophoropexy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when pelvic irradiation is performed, as close to the time of radiation treatment as possible</a:t>
            </a:r>
          </a:p>
        </p:txBody>
      </p:sp>
      <p:sp>
        <p:nvSpPr>
          <p:cNvPr id="3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081976" y="4642855"/>
            <a:ext cx="2673574" cy="606694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not using ovarian tissue cryopreservation and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reimplantation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grafting of human ovarian tissue except in a clinical trial</a:t>
            </a:r>
          </a:p>
        </p:txBody>
      </p:sp>
      <p:sp>
        <p:nvSpPr>
          <p:cNvPr id="3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081976" y="3999606"/>
            <a:ext cx="2673574" cy="516582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offering gonadotropin releasing hormone agonist when recommended methods are not feasible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F2B659-3EC9-53D0-DFAC-D28E488B2FE2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14Nov2021</a:t>
            </a:r>
          </a:p>
        </p:txBody>
      </p:sp>
    </p:spTree>
    <p:extLst>
      <p:ext uri="{BB962C8B-B14F-4D97-AF65-F5344CB8AC3E}">
        <p14:creationId xmlns:p14="http://schemas.microsoft.com/office/powerpoint/2010/main" val="43180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EE0972-FF47-4009-B5CE-31EEB852D08E}">
  <ds:schemaRefs>
    <ds:schemaRef ds:uri="http://schemas.microsoft.com/office/2006/metadata/properties"/>
    <ds:schemaRef ds:uri="http://schemas.microsoft.com/office/infopath/2007/PartnerControls"/>
    <ds:schemaRef ds:uri="89114f3c-1103-44a3-90ff-b7b5a8b1db66"/>
    <ds:schemaRef ds:uri="ebddc168-7fa0-40c9-8d6f-30c1aa0e430c"/>
  </ds:schemaRefs>
</ds:datastoreItem>
</file>

<file path=customXml/itemProps2.xml><?xml version="1.0" encoding="utf-8"?>
<ds:datastoreItem xmlns:ds="http://schemas.openxmlformats.org/officeDocument/2006/customXml" ds:itemID="{682C0E36-081E-45B2-BE39-7474024883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14f3c-1103-44a3-90ff-b7b5a8b1db66"/>
    <ds:schemaRef ds:uri="ebddc168-7fa0-40c9-8d6f-30c1aa0e4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2AC312-0EFE-4E83-91C0-B7486D28B5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3974</TotalTime>
  <Words>311</Words>
  <Application>Microsoft Office PowerPoint</Application>
  <PresentationFormat>On-screen Show (4:3)</PresentationFormat>
  <Paragraphs>39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246</cp:revision>
  <dcterms:created xsi:type="dcterms:W3CDTF">2020-04-13T17:35:53Z</dcterms:created>
  <dcterms:modified xsi:type="dcterms:W3CDTF">2023-05-24T16:36:26Z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