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6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6176"/>
    <a:srgbClr val="617393"/>
    <a:srgbClr val="3D3D3D"/>
    <a:srgbClr val="9F2F80"/>
    <a:srgbClr val="D3D4DF"/>
    <a:srgbClr val="D4B6D4"/>
    <a:srgbClr val="D2D4E0"/>
    <a:srgbClr val="D0D3E2"/>
    <a:srgbClr val="D1D6E1"/>
    <a:srgbClr val="D0D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702C6-8D22-93AF-0FF8-B32CDA965322}" v="2" dt="2023-05-10T13:40:03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4" autoAdjust="0"/>
    <p:restoredTop sz="96395" autoAdjust="0"/>
  </p:normalViewPr>
  <p:slideViewPr>
    <p:cSldViewPr snapToGrid="0">
      <p:cViewPr varScale="1">
        <p:scale>
          <a:sx n="83" d="100"/>
          <a:sy n="83" d="100"/>
        </p:scale>
        <p:origin x="8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65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/>
          <p:cNvCxnSpPr/>
          <p:nvPr/>
        </p:nvCxnSpPr>
        <p:spPr>
          <a:xfrm>
            <a:off x="3566700" y="1315122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568110" y="3830004"/>
            <a:ext cx="0" cy="5848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486969" y="3830004"/>
            <a:ext cx="0" cy="5848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539367" y="801328"/>
            <a:ext cx="4038473" cy="956043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598666" y="761811"/>
            <a:ext cx="1848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" y="4412056"/>
            <a:ext cx="5996940" cy="4547794"/>
          </a:xfrm>
          <a:prstGeom prst="roundRect">
            <a:avLst>
              <a:gd name="adj" fmla="val 11539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26605" y="4393671"/>
            <a:ext cx="3096980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 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348300" y="6579330"/>
            <a:ext cx="2945175" cy="307306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severe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CDI, use oral vancomycin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6941224"/>
            <a:ext cx="4197484" cy="2412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using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fidaxomicin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for the treatment of recurrent CDI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39367" y="2760526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576145" y="2757763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88545" y="2759015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227525" y="1145119"/>
            <a:ext cx="933589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973203" y="2928844"/>
            <a:ext cx="2424945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2061811" y="6549337"/>
            <a:ext cx="4602162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666803" y="1381626"/>
            <a:ext cx="3783600" cy="28632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Suggest probiotics not be used routinely for prevention of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Clostridioides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difficile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infection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833397" y="1880171"/>
            <a:ext cx="5436993" cy="1200855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33301" y="2718136"/>
            <a:ext cx="5266800" cy="2268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SSPedi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827534" y="1839154"/>
            <a:ext cx="5443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Diarrhea </a:t>
            </a: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348300" y="6176827"/>
            <a:ext cx="2945176" cy="3060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non-severe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CDI, use either metronidazole or oral vancomycin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7763409"/>
            <a:ext cx="4197484" cy="241200"/>
          </a:xfrm>
          <a:prstGeom prst="roundRect">
            <a:avLst/>
          </a:prstGeom>
          <a:solidFill>
            <a:srgbClr val="3D3D3D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routinely use fecal microbiota transplantation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7215286"/>
            <a:ext cx="4197484" cy="2412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Suggest monoclonal antibodies not be used routinely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7489348"/>
            <a:ext cx="4197484" cy="2412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Suggest probiotics not be used routinely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4697795"/>
            <a:ext cx="4197600" cy="436769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not dehydrated, allow milk and solid food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Discourage fruit juices and carbonated drinks until diarrhea resolved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33301" y="2448547"/>
            <a:ext cx="5266800" cy="2268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stool sample for microbiological investigation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5208733"/>
            <a:ext cx="2314591" cy="381029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Treat identified causes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5687320"/>
            <a:ext cx="4197600" cy="241200"/>
          </a:xfrm>
          <a:prstGeom prst="roundRect">
            <a:avLst/>
          </a:prstGeom>
          <a:solidFill>
            <a:srgbClr val="3D3D3D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antidiarrheal medications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751112" y="5203310"/>
            <a:ext cx="1542363" cy="39372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ID as appropriate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Arrow Connector 53"/>
          <p:cNvCxnSpPr>
            <a:stCxn id="95" idx="3"/>
            <a:endCxn id="53" idx="1"/>
          </p:cNvCxnSpPr>
          <p:nvPr/>
        </p:nvCxnSpPr>
        <p:spPr>
          <a:xfrm>
            <a:off x="4410582" y="5399248"/>
            <a:ext cx="340530" cy="922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87081" y="6121706"/>
            <a:ext cx="1205926" cy="1950138"/>
          </a:xfrm>
          <a:prstGeom prst="roundRect">
            <a:avLst/>
          </a:prstGeom>
          <a:solidFill>
            <a:srgbClr val="D3D4DF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Clostridioides</a:t>
            </a:r>
            <a:r>
              <a:rPr lang="en-U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difficile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Infection</a:t>
            </a:r>
            <a:r>
              <a:rPr lang="en-U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(CDI)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87081" y="4667062"/>
            <a:ext cx="1228045" cy="1311583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Infective Gastroenteritis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87081" y="8227766"/>
            <a:ext cx="1228045" cy="557516"/>
          </a:xfrm>
          <a:prstGeom prst="roundRect">
            <a:avLst>
              <a:gd name="adj" fmla="val 28057"/>
            </a:avLst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Non-microbiological Associated 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33301" y="2178958"/>
            <a:ext cx="5266800" cy="2268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possible causal factors such as pathogens, drugs or radiation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8227766"/>
            <a:ext cx="4197600" cy="2304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Treat identified non-microbiological causes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8524816"/>
            <a:ext cx="4197600" cy="2304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irinotecan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-induced diarrhea, follow institutional standards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666803" y="1056978"/>
            <a:ext cx="3783600" cy="257619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irinotecan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-induced diarrhea, follow institutional standards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95991" y="6153615"/>
            <a:ext cx="934180" cy="75208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Antibiotics for Initial Treatment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Elbow Connector 21"/>
          <p:cNvCxnSpPr>
            <a:stCxn id="58" idx="3"/>
            <a:endCxn id="36" idx="1"/>
          </p:cNvCxnSpPr>
          <p:nvPr/>
        </p:nvCxnSpPr>
        <p:spPr>
          <a:xfrm flipV="1">
            <a:off x="3030171" y="6329827"/>
            <a:ext cx="318129" cy="199828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8" idx="3"/>
            <a:endCxn id="93" idx="1"/>
          </p:cNvCxnSpPr>
          <p:nvPr/>
        </p:nvCxnSpPr>
        <p:spPr>
          <a:xfrm>
            <a:off x="3030171" y="6529655"/>
            <a:ext cx="318129" cy="203328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519908" y="3830004"/>
            <a:ext cx="0" cy="5848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34390" y="3991146"/>
            <a:ext cx="5436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776956" y="3319973"/>
            <a:ext cx="1544400" cy="637200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92335" y="3390618"/>
            <a:ext cx="1513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830764" y="3319973"/>
            <a:ext cx="1544193" cy="636885"/>
          </a:xfrm>
          <a:prstGeom prst="roundRect">
            <a:avLst/>
          </a:prstGeom>
          <a:solidFill>
            <a:srgbClr val="F8D01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9234" y="3412442"/>
            <a:ext cx="152725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723357" y="3315017"/>
            <a:ext cx="1544400" cy="637200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30085" y="3374547"/>
            <a:ext cx="153094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98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Props1.xml><?xml version="1.0" encoding="utf-8"?>
<ds:datastoreItem xmlns:ds="http://schemas.openxmlformats.org/officeDocument/2006/customXml" ds:itemID="{C2723C66-D6D0-4814-A8F1-C3AF477B6D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9C9BE2-8B1A-4240-83BA-3B9751D017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196E3F-5A47-4D8C-B70A-907EE5F9D9DD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</TotalTime>
  <Words>212</Words>
  <Application>Microsoft Office PowerPoint</Application>
  <PresentationFormat>On-screen Show (4:3)</PresentationFormat>
  <Paragraphs>41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105</cp:revision>
  <dcterms:created xsi:type="dcterms:W3CDTF">2020-04-13T17:35:53Z</dcterms:created>
  <dcterms:modified xsi:type="dcterms:W3CDTF">2023-05-24T16:31:21Z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