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77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3D3D3D"/>
    <a:srgbClr val="848FBC"/>
    <a:srgbClr val="9F2F80"/>
    <a:srgbClr val="E6E6E6"/>
    <a:srgbClr val="F8D018"/>
    <a:srgbClr val="F0A020"/>
    <a:srgbClr val="617393"/>
    <a:srgbClr val="D3D4DF"/>
    <a:srgbClr val="D4B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E59CD-D66A-3EC0-8DDE-87BF69920276}" v="9" dt="2023-05-10T13:39:40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0" autoAdjust="0"/>
    <p:restoredTop sz="96404" autoAdjust="0"/>
  </p:normalViewPr>
  <p:slideViewPr>
    <p:cSldViewPr snapToGrid="0">
      <p:cViewPr varScale="1">
        <p:scale>
          <a:sx n="86" d="100"/>
          <a:sy n="86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94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1616801" y="3451191"/>
            <a:ext cx="0" cy="4927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495533" y="3436330"/>
            <a:ext cx="0" cy="4927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36050" y="3436859"/>
            <a:ext cx="0" cy="4927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3525070" y="1471182"/>
            <a:ext cx="5531" cy="342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16801" y="2245294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525070" y="2247381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95533" y="2245294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60362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817554" y="1816596"/>
            <a:ext cx="5436993" cy="84719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767080" y="2807751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797837" y="2867645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817554" y="2807751"/>
            <a:ext cx="1544400" cy="637200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25362" y="2872421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716606" y="2807751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730061" y="2874695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l="6195" r="5349" b="12525"/>
          <a:stretch/>
        </p:blipFill>
        <p:spPr>
          <a:xfrm>
            <a:off x="96067" y="73552"/>
            <a:ext cx="723252" cy="245048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 rot="16200000">
            <a:off x="-294439" y="1087016"/>
            <a:ext cx="98049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2393551" y="6339701"/>
            <a:ext cx="5179402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6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70982" y="2372599"/>
            <a:ext cx="5313706" cy="244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202130" y="750138"/>
            <a:ext cx="248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Options</a:t>
            </a:r>
          </a:p>
        </p:txBody>
      </p:sp>
      <p:sp>
        <p:nvSpPr>
          <p:cNvPr id="7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497250" y="705697"/>
            <a:ext cx="4066701" cy="974215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497250" y="683677"/>
            <a:ext cx="40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817554" y="1784316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82254" y="999759"/>
            <a:ext cx="3673504" cy="24315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Encourage age-appropriate fluid and dietary fiber intake 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682254" y="1302369"/>
            <a:ext cx="3673504" cy="244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routine physical activity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25450" y="3927976"/>
            <a:ext cx="6394450" cy="5165224"/>
          </a:xfrm>
          <a:prstGeom prst="roundRect">
            <a:avLst>
              <a:gd name="adj" fmla="val 986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573938" y="5076806"/>
            <a:ext cx="6155476" cy="2993643"/>
          </a:xfrm>
          <a:prstGeom prst="roundRect">
            <a:avLst>
              <a:gd name="adj" fmla="val 910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8230" y="5656470"/>
            <a:ext cx="2736000" cy="741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CA" sz="1000" dirty="0">
                <a:latin typeface="Arial"/>
                <a:cs typeface="Arial"/>
              </a:rPr>
              <a:t>If </a:t>
            </a:r>
            <a:r>
              <a:rPr lang="en-CA" sz="1000" b="1" dirty="0">
                <a:latin typeface="Arial"/>
                <a:cs typeface="Arial"/>
              </a:rPr>
              <a:t>non-severe</a:t>
            </a:r>
            <a:r>
              <a:rPr lang="en-CA" sz="1000" dirty="0">
                <a:latin typeface="Arial"/>
                <a:cs typeface="Arial"/>
              </a:rPr>
              <a:t> constipation </a:t>
            </a:r>
            <a:r>
              <a:rPr lang="en-US" sz="1000" dirty="0">
                <a:latin typeface="Arial"/>
                <a:cs typeface="Arial"/>
              </a:rPr>
              <a:t>or after treatment for severe constipation</a:t>
            </a:r>
            <a:r>
              <a:rPr lang="en-CA" sz="1000" dirty="0">
                <a:latin typeface="Arial"/>
                <a:cs typeface="Arial"/>
              </a:rPr>
              <a:t>, use PEG 3350 + electrolytes </a:t>
            </a:r>
            <a:r>
              <a:rPr lang="en-US" sz="1000" dirty="0">
                <a:latin typeface="Arial"/>
                <a:cs typeface="Arial"/>
              </a:rPr>
              <a:t>and adjust the </a:t>
            </a:r>
            <a:r>
              <a:rPr lang="en-US" sz="1000" dirty="0">
                <a:latin typeface="Arial"/>
                <a:cs typeface="Arial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dose</a:t>
            </a:r>
            <a:r>
              <a:rPr lang="en-US" sz="1000" dirty="0">
                <a:latin typeface="Arial"/>
                <a:cs typeface="Arial"/>
              </a:rPr>
              <a:t> according t</a:t>
            </a: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o symptoms and response</a:t>
            </a:r>
            <a:endParaRPr lang="en-CA"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93142" y="6579994"/>
            <a:ext cx="1383320" cy="13716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If PEG 3350 + electrolytes is not tolerated, substitute a stimulant laxative 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04924" y="5176795"/>
            <a:ext cx="5835501" cy="293709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Use polyethylene glycol (PEG) 3350 + electrolytes</a:t>
            </a:r>
          </a:p>
        </p:txBody>
      </p:sp>
      <p:cxnSp>
        <p:nvCxnSpPr>
          <p:cNvPr id="6" name="Elbow Connector 5"/>
          <p:cNvCxnSpPr>
            <a:stCxn id="56" idx="2"/>
            <a:endCxn id="72" idx="0"/>
          </p:cNvCxnSpPr>
          <p:nvPr/>
        </p:nvCxnSpPr>
        <p:spPr>
          <a:xfrm rot="5400000">
            <a:off x="2761470" y="4795265"/>
            <a:ext cx="185966" cy="1536445"/>
          </a:xfrm>
          <a:prstGeom prst="bentConnector3">
            <a:avLst>
              <a:gd name="adj1" fmla="val 32926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530828" y="3915852"/>
            <a:ext cx="4183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</a:p>
        </p:txBody>
      </p:sp>
      <p:sp>
        <p:nvSpPr>
          <p:cNvPr id="101" name="Rounded Rectangle 100"/>
          <p:cNvSpPr/>
          <p:nvPr/>
        </p:nvSpPr>
        <p:spPr>
          <a:xfrm rot="16200000">
            <a:off x="-798573" y="2663633"/>
            <a:ext cx="1988765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10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09539" y="6584036"/>
            <a:ext cx="1492591" cy="137226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If not effective, add a stimulant laxative such as </a:t>
            </a:r>
            <a:r>
              <a:rPr lang="en-CA" sz="1000" dirty="0" err="1">
                <a:latin typeface="Arial" panose="020B0604020202020204" pitchFamily="34" charset="0"/>
                <a:cs typeface="Arial" panose="020B0604020202020204" pitchFamily="34" charset="0"/>
              </a:rPr>
              <a:t>bisacodyl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000" dirty="0" err="1">
                <a:latin typeface="Arial" panose="020B0604020202020204" pitchFamily="34" charset="0"/>
                <a:cs typeface="Arial" panose="020B0604020202020204" pitchFamily="34" charset="0"/>
              </a:rPr>
              <a:t>senna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or sodium </a:t>
            </a:r>
            <a:r>
              <a:rPr lang="en-CA" sz="1000" dirty="0" err="1">
                <a:latin typeface="Arial" panose="020B0604020202020204" pitchFamily="34" charset="0"/>
                <a:cs typeface="Arial" panose="020B0604020202020204" pitchFamily="34" charset="0"/>
              </a:rPr>
              <a:t>picosulfate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If stools are hard, add another laxative such as docusate or lactulose</a:t>
            </a:r>
          </a:p>
        </p:txBody>
      </p:sp>
      <p:sp>
        <p:nvSpPr>
          <p:cNvPr id="6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873484" y="5659154"/>
            <a:ext cx="2736000" cy="741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CA" sz="1000" dirty="0">
                <a:latin typeface="Arial"/>
                <a:cs typeface="Arial"/>
              </a:rPr>
              <a:t>If </a:t>
            </a:r>
            <a:r>
              <a:rPr lang="en-CA" sz="1000" b="1" dirty="0">
                <a:latin typeface="Arial"/>
                <a:cs typeface="Arial"/>
              </a:rPr>
              <a:t>severe</a:t>
            </a:r>
            <a:r>
              <a:rPr lang="en-CA" sz="1000" dirty="0">
                <a:latin typeface="Arial"/>
                <a:cs typeface="Arial"/>
              </a:rPr>
              <a:t> constipation, use PEG 3350 + electrolytes </a:t>
            </a:r>
            <a:r>
              <a:rPr lang="en-US" sz="1000" dirty="0">
                <a:latin typeface="Arial"/>
                <a:cs typeface="Arial"/>
              </a:rPr>
              <a:t>using an escalating </a:t>
            </a:r>
            <a:r>
              <a:rPr lang="en-US" sz="1000" dirty="0">
                <a:latin typeface="Arial"/>
                <a:cs typeface="Arial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dose</a:t>
            </a:r>
            <a:r>
              <a:rPr lang="en-US" sz="1000" dirty="0">
                <a:latin typeface="Arial"/>
                <a:cs typeface="Arial"/>
              </a:rPr>
              <a:t> regimen</a:t>
            </a:r>
            <a:r>
              <a:rPr lang="en-US" sz="1000" dirty="0">
                <a:latin typeface="Arial"/>
                <a:cs typeface="Arial"/>
                <a:hlinkClick r:id="" action="ppaction://noaction"/>
              </a:rPr>
              <a:t> 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355758" y="6584193"/>
            <a:ext cx="1253726" cy="1381041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If PEG 3350 + electrolytes is not tolerated, use a stimulant laxative alone or in combination with an osmotic laxative such as lactulose </a:t>
            </a:r>
          </a:p>
        </p:txBody>
      </p:sp>
      <p:sp>
        <p:nvSpPr>
          <p:cNvPr id="6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890449" y="6584192"/>
            <a:ext cx="1374298" cy="1391041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not 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effective after 1-3 days, add a stimulant laxative such as </a:t>
            </a:r>
            <a:r>
              <a:rPr lang="en-CA" sz="1000" dirty="0" err="1">
                <a:latin typeface="Arial" panose="020B0604020202020204" pitchFamily="34" charset="0"/>
                <a:cs typeface="Arial" panose="020B0604020202020204" pitchFamily="34" charset="0"/>
              </a:rPr>
              <a:t>bisacodyl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000" dirty="0" err="1">
                <a:latin typeface="Arial" panose="020B0604020202020204" pitchFamily="34" charset="0"/>
                <a:cs typeface="Arial" panose="020B0604020202020204" pitchFamily="34" charset="0"/>
              </a:rPr>
              <a:t>senna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 or sodium </a:t>
            </a:r>
            <a:r>
              <a:rPr lang="en-CA" sz="1000" dirty="0" err="1">
                <a:latin typeface="Arial" panose="020B0604020202020204" pitchFamily="34" charset="0"/>
                <a:cs typeface="Arial" panose="020B0604020202020204" pitchFamily="34" charset="0"/>
              </a:rPr>
              <a:t>picosulfate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Elbow Connector 12"/>
          <p:cNvCxnSpPr>
            <a:stCxn id="56" idx="2"/>
            <a:endCxn id="62" idx="0"/>
          </p:cNvCxnSpPr>
          <p:nvPr/>
        </p:nvCxnSpPr>
        <p:spPr>
          <a:xfrm rot="16200000" flipH="1">
            <a:off x="4337754" y="4755424"/>
            <a:ext cx="188651" cy="1618809"/>
          </a:xfrm>
          <a:prstGeom prst="bentConnector3">
            <a:avLst>
              <a:gd name="adj1" fmla="val 3317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192379" y="8116210"/>
            <a:ext cx="4983480" cy="886461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dietary intervention alone as the initial treatment for constipation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 unprocessed bran as it may reduce absorption of micronutrients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routinely use rectal medications, sodium citrate enemas or phosphate enemas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routinely perform manual evacuation of the bowel</a:t>
            </a:r>
          </a:p>
        </p:txBody>
      </p:sp>
      <p:sp>
        <p:nvSpPr>
          <p:cNvPr id="11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73320" y="4643288"/>
            <a:ext cx="2949354" cy="295848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Increase physical activity</a:t>
            </a:r>
          </a:p>
        </p:txBody>
      </p:sp>
      <p:sp>
        <p:nvSpPr>
          <p:cNvPr id="11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46789" y="4569846"/>
            <a:ext cx="2582624" cy="4320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Consider consulting physiotherapy, occupational therapy or child life services</a:t>
            </a:r>
          </a:p>
        </p:txBody>
      </p:sp>
      <p:cxnSp>
        <p:nvCxnSpPr>
          <p:cNvPr id="113" name="Straight Arrow Connector 112"/>
          <p:cNvCxnSpPr>
            <a:endCxn id="112" idx="1"/>
          </p:cNvCxnSpPr>
          <p:nvPr/>
        </p:nvCxnSpPr>
        <p:spPr>
          <a:xfrm flipV="1">
            <a:off x="3622673" y="4785846"/>
            <a:ext cx="524116" cy="5278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73321" y="4199685"/>
            <a:ext cx="2949354" cy="353073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CA" sz="1000" dirty="0">
                <a:latin typeface="Arial"/>
                <a:cs typeface="Arial"/>
              </a:rPr>
              <a:t>Encourage age-appropriate fluid and dietary fiber intake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152970" y="4213487"/>
            <a:ext cx="2582623" cy="297249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Consider consulting clinical </a:t>
            </a:r>
          </a:p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nutrition services</a:t>
            </a:r>
          </a:p>
        </p:txBody>
      </p:sp>
      <p:sp>
        <p:nvSpPr>
          <p:cNvPr id="12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70982" y="2077711"/>
            <a:ext cx="5313706" cy="244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stool patterns routinely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17554" y="3508445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Elbow Connector 5">
            <a:extLst>
              <a:ext uri="{FF2B5EF4-FFF2-40B4-BE49-F238E27FC236}">
                <a16:creationId xmlns:a16="http://schemas.microsoft.com/office/drawing/2014/main" id="{3B28F478-7730-46FF-ABC4-FD9A52DF95DC}"/>
              </a:ext>
            </a:extLst>
          </p:cNvPr>
          <p:cNvCxnSpPr>
            <a:cxnSpLocks/>
            <a:stCxn id="72" idx="2"/>
            <a:endCxn id="105" idx="0"/>
          </p:cNvCxnSpPr>
          <p:nvPr/>
        </p:nvCxnSpPr>
        <p:spPr>
          <a:xfrm rot="5400000">
            <a:off x="1669241" y="6167047"/>
            <a:ext cx="185966" cy="648012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Elbow Connector 12">
            <a:extLst>
              <a:ext uri="{FF2B5EF4-FFF2-40B4-BE49-F238E27FC236}">
                <a16:creationId xmlns:a16="http://schemas.microsoft.com/office/drawing/2014/main" id="{9F7FEBA6-5D9A-4BE4-AB34-E7DBD67EB4B7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 rot="16200000" flipH="1">
            <a:off x="2408955" y="6075344"/>
            <a:ext cx="181924" cy="827375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Elbow Connector 12">
            <a:extLst>
              <a:ext uri="{FF2B5EF4-FFF2-40B4-BE49-F238E27FC236}">
                <a16:creationId xmlns:a16="http://schemas.microsoft.com/office/drawing/2014/main" id="{5F0431D8-9249-4EBA-A207-6127FFA082A0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 rot="16200000" flipH="1">
            <a:off x="5518991" y="6120562"/>
            <a:ext cx="186123" cy="741137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5">
            <a:extLst>
              <a:ext uri="{FF2B5EF4-FFF2-40B4-BE49-F238E27FC236}">
                <a16:creationId xmlns:a16="http://schemas.microsoft.com/office/drawing/2014/main" id="{BE727475-E4EC-4D86-99FB-1258F1ADD76A}"/>
              </a:ext>
            </a:extLst>
          </p:cNvPr>
          <p:cNvCxnSpPr>
            <a:cxnSpLocks/>
            <a:stCxn id="62" idx="2"/>
            <a:endCxn id="67" idx="0"/>
          </p:cNvCxnSpPr>
          <p:nvPr/>
        </p:nvCxnSpPr>
        <p:spPr>
          <a:xfrm rot="5400000">
            <a:off x="4816480" y="6159188"/>
            <a:ext cx="186122" cy="663886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9A7AD4A-83B7-4004-97E4-93E0AAA951B6}"/>
              </a:ext>
            </a:extLst>
          </p:cNvPr>
          <p:cNvCxnSpPr>
            <a:cxnSpLocks/>
            <a:stCxn id="114" idx="3"/>
            <a:endCxn id="118" idx="1"/>
          </p:cNvCxnSpPr>
          <p:nvPr/>
        </p:nvCxnSpPr>
        <p:spPr>
          <a:xfrm flipV="1">
            <a:off x="3622675" y="4362112"/>
            <a:ext cx="530295" cy="14110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964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71" y="796314"/>
            <a:ext cx="876562" cy="518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60362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l="6195" r="5349" b="12525"/>
          <a:stretch/>
        </p:blipFill>
        <p:spPr>
          <a:xfrm>
            <a:off x="96067" y="73552"/>
            <a:ext cx="723252" cy="245048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9B83CB-EA06-4C8B-98F1-F0CE53D16403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1982AADE-07D7-405E-B267-F22D5767C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EEBF93-849B-4E29-AA59-0177B1716A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</TotalTime>
  <Words>289</Words>
  <Application>Microsoft Office PowerPoint</Application>
  <PresentationFormat>On-screen Show (4:3)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134</cp:revision>
  <dcterms:created xsi:type="dcterms:W3CDTF">2020-04-13T17:35:53Z</dcterms:created>
  <dcterms:modified xsi:type="dcterms:W3CDTF">2023-05-24T16:28:36Z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