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76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F0A020"/>
    <a:srgbClr val="3D3D3D"/>
    <a:srgbClr val="848FBC"/>
    <a:srgbClr val="9F2F80"/>
    <a:srgbClr val="E6E6E6"/>
    <a:srgbClr val="F8D018"/>
    <a:srgbClr val="617393"/>
    <a:srgbClr val="D3D4DF"/>
    <a:srgbClr val="D4B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040A6-DEA1-32EE-C27D-1394B77EEF7B}" v="31" dt="2023-05-10T13:37:25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2" autoAdjust="0"/>
    <p:restoredTop sz="90909" autoAdjust="0"/>
  </p:normalViewPr>
  <p:slideViewPr>
    <p:cSldViewPr snapToGrid="0">
      <p:cViewPr varScale="1">
        <p:scale>
          <a:sx n="78" d="100"/>
          <a:sy n="78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10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/>
          <p:nvPr/>
        </p:nvCxnSpPr>
        <p:spPr>
          <a:xfrm>
            <a:off x="5659321" y="4008061"/>
            <a:ext cx="0" cy="13098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18163" y="4008061"/>
            <a:ext cx="0" cy="13098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27762" y="4008060"/>
            <a:ext cx="0" cy="13098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0" idx="2"/>
            <a:endCxn id="17" idx="0"/>
          </p:cNvCxnSpPr>
          <p:nvPr/>
        </p:nvCxnSpPr>
        <p:spPr>
          <a:xfrm>
            <a:off x="3735513" y="2147811"/>
            <a:ext cx="1" cy="6847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18164" y="327866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735512" y="3273250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659321" y="3274468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Body 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1017017" y="2832596"/>
            <a:ext cx="5436993" cy="70285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964416" y="3840738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9795" y="3903435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043609" y="3840738"/>
            <a:ext cx="1544193" cy="636885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52079" y="3899458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885047" y="3840738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91775" y="3917492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l="6195" r="5349" b="12525"/>
          <a:stretch/>
        </p:blipFill>
        <p:spPr>
          <a:xfrm>
            <a:off x="96067" y="73552"/>
            <a:ext cx="723252" cy="24504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 rot="16200000">
            <a:off x="-698400" y="1615185"/>
            <a:ext cx="187966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778797" y="6189308"/>
            <a:ext cx="207049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70909" y="3177306"/>
            <a:ext cx="5313706" cy="27919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404822" y="750138"/>
            <a:ext cx="248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Options</a:t>
            </a:r>
          </a:p>
        </p:txBody>
      </p:sp>
      <p:sp>
        <p:nvSpPr>
          <p:cNvPr id="7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423064" y="913192"/>
            <a:ext cx="4624897" cy="1234619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702162" y="873292"/>
            <a:ext cx="40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013787" y="2823666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68034" y="1167213"/>
            <a:ext cx="2244211" cy="831985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consulting a mental health specialist for patients at risk of bother due to expected changes in physical appearance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92005" y="5317864"/>
            <a:ext cx="5671514" cy="2070488"/>
          </a:xfrm>
          <a:prstGeom prst="roundRect">
            <a:avLst/>
          </a:prstGeom>
          <a:solidFill>
            <a:srgbClr val="848FB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635915" y="5342248"/>
            <a:ext cx="4183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</a:p>
        </p:txBody>
      </p:sp>
      <p:sp>
        <p:nvSpPr>
          <p:cNvPr id="101" name="Rounded Rectangle 100"/>
          <p:cNvSpPr/>
          <p:nvPr/>
        </p:nvSpPr>
        <p:spPr>
          <a:xfrm rot="16200000">
            <a:off x="-911842" y="3854541"/>
            <a:ext cx="231799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017255" y="1277077"/>
            <a:ext cx="1962865" cy="612256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psychiatry, psychology or social work</a:t>
            </a:r>
          </a:p>
        </p:txBody>
      </p:sp>
      <p:cxnSp>
        <p:nvCxnSpPr>
          <p:cNvPr id="60" name="Straight Arrow Connector 59"/>
          <p:cNvCxnSpPr>
            <a:stCxn id="57" idx="3"/>
            <a:endCxn id="55" idx="1"/>
          </p:cNvCxnSpPr>
          <p:nvPr/>
        </p:nvCxnSpPr>
        <p:spPr>
          <a:xfrm flipV="1">
            <a:off x="3712245" y="1583205"/>
            <a:ext cx="305010" cy="1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08397" y="6706643"/>
            <a:ext cx="5438731" cy="432000"/>
            <a:chOff x="1008397" y="6706643"/>
            <a:chExt cx="5438731" cy="432000"/>
          </a:xfrm>
        </p:grpSpPr>
        <p:sp>
          <p:nvSpPr>
            <p:cNvPr id="110" name="Rectangle: Rounded Corners 97">
              <a:extLst>
                <a:ext uri="{FF2B5EF4-FFF2-40B4-BE49-F238E27FC236}">
                  <a16:creationId xmlns:a16="http://schemas.microsoft.com/office/drawing/2014/main" id="{C4FDB4BF-5084-4ABA-96FF-9E61F30A6445}"/>
                </a:ext>
              </a:extLst>
            </p:cNvPr>
            <p:cNvSpPr/>
            <p:nvPr/>
          </p:nvSpPr>
          <p:spPr>
            <a:xfrm>
              <a:off x="1008397" y="6713995"/>
              <a:ext cx="2698458" cy="416329"/>
            </a:xfrm>
            <a:prstGeom prst="roundRect">
              <a:avLst/>
            </a:prstGeom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Offer adaptive devices such as prostheses </a:t>
              </a:r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or wigs</a:t>
              </a:r>
              <a:endParaRPr lang="en-CA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: Rounded Corners 97">
              <a:extLst>
                <a:ext uri="{FF2B5EF4-FFF2-40B4-BE49-F238E27FC236}">
                  <a16:creationId xmlns:a16="http://schemas.microsoft.com/office/drawing/2014/main" id="{C4FDB4BF-5084-4ABA-96FF-9E61F30A6445}"/>
                </a:ext>
              </a:extLst>
            </p:cNvPr>
            <p:cNvSpPr/>
            <p:nvPr/>
          </p:nvSpPr>
          <p:spPr>
            <a:xfrm>
              <a:off x="4099562" y="6706643"/>
              <a:ext cx="2347566" cy="432000"/>
            </a:xfrm>
            <a:prstGeom prst="roundRect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Follow institutional standards</a:t>
              </a:r>
              <a:endParaRPr lang="en-CA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3" name="Straight Arrow Connector 112"/>
            <p:cNvCxnSpPr>
              <a:stCxn id="110" idx="3"/>
              <a:endCxn id="112" idx="1"/>
            </p:cNvCxnSpPr>
            <p:nvPr/>
          </p:nvCxnSpPr>
          <p:spPr>
            <a:xfrm>
              <a:off x="3706855" y="6922160"/>
              <a:ext cx="392707" cy="483"/>
            </a:xfrm>
            <a:prstGeom prst="straightConnector1">
              <a:avLst/>
            </a:prstGeom>
            <a:ln w="127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008397" y="5606072"/>
            <a:ext cx="5430564" cy="1017287"/>
            <a:chOff x="1008397" y="5606072"/>
            <a:chExt cx="5430564" cy="1017287"/>
          </a:xfrm>
        </p:grpSpPr>
        <p:sp>
          <p:nvSpPr>
            <p:cNvPr id="114" name="Rectangle: Rounded Corners 97">
              <a:extLst>
                <a:ext uri="{FF2B5EF4-FFF2-40B4-BE49-F238E27FC236}">
                  <a16:creationId xmlns:a16="http://schemas.microsoft.com/office/drawing/2014/main" id="{C4FDB4BF-5084-4ABA-96FF-9E61F30A6445}"/>
                </a:ext>
              </a:extLst>
            </p:cNvPr>
            <p:cNvSpPr/>
            <p:nvPr/>
          </p:nvSpPr>
          <p:spPr>
            <a:xfrm>
              <a:off x="1008397" y="5906958"/>
              <a:ext cx="2698458" cy="417600"/>
            </a:xfrm>
            <a:prstGeom prst="roundRect">
              <a:avLst/>
            </a:prstGeom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Consult psychosocial resource</a:t>
              </a:r>
              <a:endParaRPr lang="en-CA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7" name="Straight Arrow Connector 116"/>
            <p:cNvCxnSpPr>
              <a:stCxn id="114" idx="3"/>
              <a:endCxn id="61" idx="1"/>
            </p:cNvCxnSpPr>
            <p:nvPr/>
          </p:nvCxnSpPr>
          <p:spPr>
            <a:xfrm flipV="1">
              <a:off x="3706855" y="6114716"/>
              <a:ext cx="392706" cy="1042"/>
            </a:xfrm>
            <a:prstGeom prst="straightConnector1">
              <a:avLst/>
            </a:prstGeom>
            <a:ln w="127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Rectangle: Rounded Corners 97">
              <a:extLst>
                <a:ext uri="{FF2B5EF4-FFF2-40B4-BE49-F238E27FC236}">
                  <a16:creationId xmlns:a16="http://schemas.microsoft.com/office/drawing/2014/main" id="{C4FDB4BF-5084-4ABA-96FF-9E61F30A6445}"/>
                </a:ext>
              </a:extLst>
            </p:cNvPr>
            <p:cNvSpPr/>
            <p:nvPr/>
          </p:nvSpPr>
          <p:spPr>
            <a:xfrm>
              <a:off x="4099561" y="5606072"/>
              <a:ext cx="2339400" cy="1017287"/>
            </a:xfrm>
            <a:prstGeom prst="roundRect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sz="1000" dirty="0">
                  <a:latin typeface="Arial" panose="020B0604020202020204" pitchFamily="34" charset="0"/>
                  <a:cs typeface="Arial" panose="020B0604020202020204" pitchFamily="34" charset="0"/>
                </a:rPr>
                <a:t>Consult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psychiatry, psychology, social work, art therapy, chaplaincy, child life services, music therapy or recreational therapy</a:t>
              </a:r>
            </a:p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Encourage peer support groups</a:t>
              </a:r>
              <a:endParaRPr lang="en-CA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30108" y="4778114"/>
            <a:ext cx="5410808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0EEEB9-9403-A82E-836F-5852926FF721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001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71" y="796314"/>
            <a:ext cx="876562" cy="518984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67043"/>
            <a:ext cx="777240" cy="2825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D9CE6C-BB50-28A7-F78C-0160794DDA07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99B173D2-70FF-48A5-8A06-28879F94D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2C056-E9BA-4E1C-A77D-EAE6B1524F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81465-B88A-4DE7-B044-A3564D87673F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1867</TotalTime>
  <Words>144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149</cp:revision>
  <dcterms:created xsi:type="dcterms:W3CDTF">2020-04-13T17:35:53Z</dcterms:created>
  <dcterms:modified xsi:type="dcterms:W3CDTF">2023-05-24T16:27:21Z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